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82" r:id="rId9"/>
    <p:sldId id="28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480CDDCD-D15A-4CCC-A42E-0225AB765020}" type="datetimeFigureOut">
              <a:rPr lang="es-CO" smtClean="0"/>
              <a:t>05/05/2013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48A619F-655B-4B74-82F3-15F2638D106B}" type="slidenum">
              <a:rPr lang="es-CO" smtClean="0"/>
              <a:t>‹Nº›</a:t>
            </a:fld>
            <a:endParaRPr lang="es-CO"/>
          </a:p>
        </p:txBody>
      </p:sp>
    </p:spTree>
    <p:extLst>
      <p:ext uri="{BB962C8B-B14F-4D97-AF65-F5344CB8AC3E}">
        <p14:creationId xmlns:p14="http://schemas.microsoft.com/office/powerpoint/2010/main" val="18575124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480CDDCD-D15A-4CCC-A42E-0225AB765020}" type="datetimeFigureOut">
              <a:rPr lang="es-CO" smtClean="0"/>
              <a:t>05/05/2013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48A619F-655B-4B74-82F3-15F2638D106B}" type="slidenum">
              <a:rPr lang="es-CO" smtClean="0"/>
              <a:t>‹Nº›</a:t>
            </a:fld>
            <a:endParaRPr lang="es-CO"/>
          </a:p>
        </p:txBody>
      </p:sp>
    </p:spTree>
    <p:extLst>
      <p:ext uri="{BB962C8B-B14F-4D97-AF65-F5344CB8AC3E}">
        <p14:creationId xmlns:p14="http://schemas.microsoft.com/office/powerpoint/2010/main" val="40204937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80CDDCD-D15A-4CCC-A42E-0225AB765020}" type="datetimeFigureOut">
              <a:rPr lang="es-CO" smtClean="0"/>
              <a:t>05/05/2013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48A619F-655B-4B74-82F3-15F2638D106B}" type="slidenum">
              <a:rPr lang="es-CO" smtClean="0"/>
              <a:t>‹Nº›</a:t>
            </a:fld>
            <a:endParaRPr lang="es-CO"/>
          </a:p>
        </p:txBody>
      </p:sp>
    </p:spTree>
    <p:extLst>
      <p:ext uri="{BB962C8B-B14F-4D97-AF65-F5344CB8AC3E}">
        <p14:creationId xmlns:p14="http://schemas.microsoft.com/office/powerpoint/2010/main" val="4081861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480CDDCD-D15A-4CCC-A42E-0225AB765020}" type="datetimeFigureOut">
              <a:rPr lang="es-CO" smtClean="0"/>
              <a:t>05/05/2013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F48A619F-655B-4B74-82F3-15F2638D106B}" type="slidenum">
              <a:rPr lang="es-CO" smtClean="0"/>
              <a:t>‹Nº›</a:t>
            </a:fld>
            <a:endParaRPr lang="es-CO"/>
          </a:p>
        </p:txBody>
      </p:sp>
    </p:spTree>
    <p:extLst>
      <p:ext uri="{BB962C8B-B14F-4D97-AF65-F5344CB8AC3E}">
        <p14:creationId xmlns:p14="http://schemas.microsoft.com/office/powerpoint/2010/main" val="31821119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480CDDCD-D15A-4CCC-A42E-0225AB765020}" type="datetimeFigureOut">
              <a:rPr lang="es-CO" smtClean="0"/>
              <a:t>05/05/2013</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F48A619F-655B-4B74-82F3-15F2638D106B}" type="slidenum">
              <a:rPr lang="es-CO" smtClean="0"/>
              <a:t>‹Nº›</a:t>
            </a:fld>
            <a:endParaRPr lang="es-CO"/>
          </a:p>
        </p:txBody>
      </p:sp>
    </p:spTree>
    <p:extLst>
      <p:ext uri="{BB962C8B-B14F-4D97-AF65-F5344CB8AC3E}">
        <p14:creationId xmlns:p14="http://schemas.microsoft.com/office/powerpoint/2010/main" val="8930905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480CDDCD-D15A-4CCC-A42E-0225AB765020}" type="datetimeFigureOut">
              <a:rPr lang="es-CO" smtClean="0"/>
              <a:t>05/05/2013</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F48A619F-655B-4B74-82F3-15F2638D106B}" type="slidenum">
              <a:rPr lang="es-CO" smtClean="0"/>
              <a:t>‹Nº›</a:t>
            </a:fld>
            <a:endParaRPr lang="es-CO"/>
          </a:p>
        </p:txBody>
      </p:sp>
    </p:spTree>
    <p:extLst>
      <p:ext uri="{BB962C8B-B14F-4D97-AF65-F5344CB8AC3E}">
        <p14:creationId xmlns:p14="http://schemas.microsoft.com/office/powerpoint/2010/main" val="35808031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80CDDCD-D15A-4CCC-A42E-0225AB765020}" type="datetimeFigureOut">
              <a:rPr lang="es-CO" smtClean="0"/>
              <a:t>05/05/2013</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F48A619F-655B-4B74-82F3-15F2638D106B}" type="slidenum">
              <a:rPr lang="es-CO" smtClean="0"/>
              <a:t>‹Nº›</a:t>
            </a:fld>
            <a:endParaRPr lang="es-CO"/>
          </a:p>
        </p:txBody>
      </p:sp>
    </p:spTree>
    <p:extLst>
      <p:ext uri="{BB962C8B-B14F-4D97-AF65-F5344CB8AC3E}">
        <p14:creationId xmlns:p14="http://schemas.microsoft.com/office/powerpoint/2010/main" val="13869542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0CDDCD-D15A-4CCC-A42E-0225AB765020}" type="datetimeFigureOut">
              <a:rPr lang="es-CO" smtClean="0"/>
              <a:t>05/05/2013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F48A619F-655B-4B74-82F3-15F2638D106B}" type="slidenum">
              <a:rPr lang="es-CO" smtClean="0"/>
              <a:t>‹Nº›</a:t>
            </a:fld>
            <a:endParaRPr lang="es-CO"/>
          </a:p>
        </p:txBody>
      </p:sp>
    </p:spTree>
    <p:extLst>
      <p:ext uri="{BB962C8B-B14F-4D97-AF65-F5344CB8AC3E}">
        <p14:creationId xmlns:p14="http://schemas.microsoft.com/office/powerpoint/2010/main" val="41191053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0CDDCD-D15A-4CCC-A42E-0225AB765020}" type="datetimeFigureOut">
              <a:rPr lang="es-CO" smtClean="0"/>
              <a:t>05/05/2013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F48A619F-655B-4B74-82F3-15F2638D106B}" type="slidenum">
              <a:rPr lang="es-CO" smtClean="0"/>
              <a:t>‹Nº›</a:t>
            </a:fld>
            <a:endParaRPr lang="es-CO"/>
          </a:p>
        </p:txBody>
      </p:sp>
    </p:spTree>
    <p:extLst>
      <p:ext uri="{BB962C8B-B14F-4D97-AF65-F5344CB8AC3E}">
        <p14:creationId xmlns:p14="http://schemas.microsoft.com/office/powerpoint/2010/main" val="1667632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480CDDCD-D15A-4CCC-A42E-0225AB765020}" type="datetimeFigureOut">
              <a:rPr lang="es-CO" smtClean="0"/>
              <a:t>05/05/2013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48A619F-655B-4B74-82F3-15F2638D106B}" type="slidenum">
              <a:rPr lang="es-CO" smtClean="0"/>
              <a:t>‹Nº›</a:t>
            </a:fld>
            <a:endParaRPr lang="es-CO"/>
          </a:p>
        </p:txBody>
      </p:sp>
    </p:spTree>
    <p:extLst>
      <p:ext uri="{BB962C8B-B14F-4D97-AF65-F5344CB8AC3E}">
        <p14:creationId xmlns:p14="http://schemas.microsoft.com/office/powerpoint/2010/main" val="27191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480CDDCD-D15A-4CCC-A42E-0225AB765020}" type="datetimeFigureOut">
              <a:rPr lang="es-CO" smtClean="0"/>
              <a:t>05/05/2013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48A619F-655B-4B74-82F3-15F2638D106B}" type="slidenum">
              <a:rPr lang="es-CO" smtClean="0"/>
              <a:t>‹Nº›</a:t>
            </a:fld>
            <a:endParaRPr lang="es-CO"/>
          </a:p>
        </p:txBody>
      </p:sp>
    </p:spTree>
    <p:extLst>
      <p:ext uri="{BB962C8B-B14F-4D97-AF65-F5344CB8AC3E}">
        <p14:creationId xmlns:p14="http://schemas.microsoft.com/office/powerpoint/2010/main" val="31811636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0CDDCD-D15A-4CCC-A42E-0225AB765020}" type="datetimeFigureOut">
              <a:rPr lang="es-CO" smtClean="0"/>
              <a:t>05/05/2013</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8A619F-655B-4B74-82F3-15F2638D106B}" type="slidenum">
              <a:rPr lang="es-CO" smtClean="0"/>
              <a:t>‹Nº›</a:t>
            </a:fld>
            <a:endParaRPr lang="es-CO"/>
          </a:p>
        </p:txBody>
      </p:sp>
    </p:spTree>
    <p:extLst>
      <p:ext uri="{BB962C8B-B14F-4D97-AF65-F5344CB8AC3E}">
        <p14:creationId xmlns:p14="http://schemas.microsoft.com/office/powerpoint/2010/main" val="15486674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es.wikipedia.org/wiki/Jordania" TargetMode="External"/><Relationship Id="rId7" Type="http://schemas.openxmlformats.org/officeDocument/2006/relationships/hyperlink" Target="http://es.wikipedia.org/wiki/Juan_el_Bautista" TargetMode="External"/><Relationship Id="rId2" Type="http://schemas.openxmlformats.org/officeDocument/2006/relationships/hyperlink" Target="http://es.wikipedia.org/wiki/Perea_(regi%C3%B3n)" TargetMode="External"/><Relationship Id="rId1" Type="http://schemas.openxmlformats.org/officeDocument/2006/relationships/slideLayout" Target="../slideLayouts/slideLayout2.xml"/><Relationship Id="rId6" Type="http://schemas.openxmlformats.org/officeDocument/2006/relationships/hyperlink" Target="http://es.wikipedia.org/wiki/R%C3%ADo_Jord%C3%A1n" TargetMode="External"/><Relationship Id="rId5" Type="http://schemas.openxmlformats.org/officeDocument/2006/relationships/hyperlink" Target="http://es.wikipedia.org/wiki/Mar_Muerto" TargetMode="External"/><Relationship Id="rId4" Type="http://schemas.openxmlformats.org/officeDocument/2006/relationships/hyperlink" Target="http://es.wikipedia.org/wiki/Moab"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rmAutofit fontScale="90000"/>
          </a:bodyPr>
          <a:lstStyle/>
          <a:p>
            <a:r>
              <a:rPr lang="es-CO" b="1" dirty="0" smtClean="0"/>
              <a:t/>
            </a:r>
            <a:br>
              <a:rPr lang="es-CO" b="1" dirty="0" smtClean="0"/>
            </a:br>
            <a:r>
              <a:rPr lang="es-CO" b="1" dirty="0"/>
              <a:t/>
            </a:r>
            <a:br>
              <a:rPr lang="es-CO" b="1" dirty="0"/>
            </a:br>
            <a:r>
              <a:rPr lang="es-CO" sz="6000" b="1" dirty="0" smtClean="0"/>
              <a:t>EL </a:t>
            </a:r>
            <a:r>
              <a:rPr lang="es-CO" sz="6000" b="1" dirty="0"/>
              <a:t>SEGUNDO ELIAS</a:t>
            </a:r>
            <a:br>
              <a:rPr lang="es-CO" sz="6000" b="1" dirty="0"/>
            </a:br>
            <a:r>
              <a:rPr lang="es-CO" dirty="0"/>
              <a:t/>
            </a:r>
            <a:br>
              <a:rPr lang="es-CO" dirty="0"/>
            </a:br>
            <a:endParaRPr lang="es-CO" dirty="0"/>
          </a:p>
        </p:txBody>
      </p:sp>
      <p:sp>
        <p:nvSpPr>
          <p:cNvPr id="3" name="2 Marcador de contenido"/>
          <p:cNvSpPr>
            <a:spLocks noGrp="1"/>
          </p:cNvSpPr>
          <p:nvPr>
            <p:ph idx="1"/>
          </p:nvPr>
        </p:nvSpPr>
        <p:spPr>
          <a:xfrm>
            <a:off x="457200" y="1600200"/>
            <a:ext cx="4402832" cy="4781128"/>
          </a:xfrm>
        </p:spPr>
        <p:txBody>
          <a:bodyPr>
            <a:noAutofit/>
          </a:bodyPr>
          <a:lstStyle/>
          <a:p>
            <a:pPr marL="0" indent="0" algn="ctr">
              <a:buNone/>
            </a:pPr>
            <a:r>
              <a:rPr lang="es-CO" sz="3600" b="1" dirty="0"/>
              <a:t>La profecía dijo: “Voz que clama</a:t>
            </a:r>
            <a:r>
              <a:rPr lang="es-CO" sz="3600" b="1" dirty="0" smtClean="0"/>
              <a:t>: "</a:t>
            </a:r>
            <a:r>
              <a:rPr lang="es-CO" sz="3600" b="1" dirty="0"/>
              <a:t>Preparad en el desierto el camino al Eterno, enderezad calzada en </a:t>
            </a:r>
            <a:r>
              <a:rPr lang="es-CO" sz="3600" b="1" dirty="0" smtClean="0"/>
              <a:t>la soledad </a:t>
            </a:r>
            <a:r>
              <a:rPr lang="es-CO" sz="3600" b="1" dirty="0"/>
              <a:t>a nuestro Dios.” </a:t>
            </a:r>
            <a:r>
              <a:rPr lang="es-CO" sz="3600" b="1" dirty="0" smtClean="0"/>
              <a:t> </a:t>
            </a:r>
            <a:endParaRPr lang="es-CO" sz="3600" b="1" dirty="0"/>
          </a:p>
          <a:p>
            <a:pPr marL="0" indent="0" algn="ctr">
              <a:buNone/>
            </a:pPr>
            <a:r>
              <a:rPr lang="es-CO" sz="3600" dirty="0" smtClean="0">
                <a:solidFill>
                  <a:srgbClr val="FF0000"/>
                </a:solidFill>
              </a:rPr>
              <a:t>Isaías</a:t>
            </a:r>
            <a:r>
              <a:rPr lang="es-CO" sz="3600" dirty="0">
                <a:solidFill>
                  <a:srgbClr val="FF0000"/>
                </a:solidFill>
              </a:rPr>
              <a:t>. 40:3. </a:t>
            </a:r>
            <a:br>
              <a:rPr lang="es-CO" sz="3600" dirty="0">
                <a:solidFill>
                  <a:srgbClr val="FF0000"/>
                </a:solidFill>
              </a:rPr>
            </a:br>
            <a:endParaRPr lang="es-CO" sz="3600" dirty="0">
              <a:solidFill>
                <a:srgbClr val="FF0000"/>
              </a:solidFill>
            </a:endParaRPr>
          </a:p>
        </p:txBody>
      </p:sp>
      <p:pic>
        <p:nvPicPr>
          <p:cNvPr id="2050" name="Picture 2" descr="http://1.bp.blogspot.com/-Gz1Vw_n6p90/UL9Eibcaz7I/AAAAAAAACxg/XvEs8bpBI0k/s640/Juan-Bautista-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5" y="1700808"/>
            <a:ext cx="3312368"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64650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77500" lnSpcReduction="20000"/>
          </a:bodyPr>
          <a:lstStyle/>
          <a:p>
            <a:pPr marL="0" indent="0" algn="ctr">
              <a:buNone/>
            </a:pPr>
            <a:r>
              <a:rPr lang="es-CO" dirty="0" smtClean="0"/>
              <a:t>A diferencia de Elías tisbita, este segundo Elías, o sea, Juan Bautista, si se nos dice quienes eran sus padres, y otros detalles que nos ayudarás a comprender el carácter de este Elías. </a:t>
            </a:r>
          </a:p>
          <a:p>
            <a:pPr marL="0" indent="0">
              <a:buNone/>
            </a:pPr>
            <a:endParaRPr lang="es-CO" dirty="0"/>
          </a:p>
          <a:p>
            <a:pPr marL="0" indent="0">
              <a:buNone/>
            </a:pPr>
            <a:r>
              <a:rPr lang="es-CO" b="1" dirty="0" smtClean="0">
                <a:solidFill>
                  <a:srgbClr val="FF0000"/>
                </a:solidFill>
              </a:rPr>
              <a:t>Lucas 1:5-17</a:t>
            </a:r>
            <a:r>
              <a:rPr lang="es-CO" dirty="0" smtClean="0"/>
              <a:t>. Hubo </a:t>
            </a:r>
            <a:r>
              <a:rPr lang="es-CO" dirty="0"/>
              <a:t>en los días de Herodes, rey de Judea, un sacerdote llamado </a:t>
            </a:r>
            <a:r>
              <a:rPr lang="es-CO" i="1" u="sng" dirty="0"/>
              <a:t>Zacarías</a:t>
            </a:r>
            <a:r>
              <a:rPr lang="es-CO" dirty="0"/>
              <a:t>, de la clase de Abías; su mujer era de las hijas de Aarón, y se llamaba </a:t>
            </a:r>
            <a:r>
              <a:rPr lang="es-CO" i="1" u="sng" dirty="0"/>
              <a:t>Elisabet</a:t>
            </a:r>
            <a:r>
              <a:rPr lang="es-CO" dirty="0" smtClean="0"/>
              <a:t>. </a:t>
            </a:r>
            <a:r>
              <a:rPr lang="es-CO" b="1" baseline="30000" dirty="0" smtClean="0"/>
              <a:t> </a:t>
            </a:r>
            <a:r>
              <a:rPr lang="es-CO" dirty="0"/>
              <a:t>Ambos eran justos delante de Dios, y </a:t>
            </a:r>
            <a:r>
              <a:rPr lang="es-CO" i="1" u="sng" dirty="0"/>
              <a:t>andaban irreprensibles en todos los mandamientos y ordenanzas del Señor</a:t>
            </a:r>
            <a:r>
              <a:rPr lang="es-CO" dirty="0"/>
              <a:t>. </a:t>
            </a:r>
            <a:r>
              <a:rPr lang="es-CO" b="1" baseline="30000" dirty="0" smtClean="0"/>
              <a:t>7 </a:t>
            </a:r>
            <a:r>
              <a:rPr lang="es-CO" dirty="0"/>
              <a:t>Pero no tenían hijo, porque Elisabet era estéril, y ambos eran ya de edad avanzada. </a:t>
            </a:r>
          </a:p>
          <a:p>
            <a:endParaRPr lang="es-CO" b="1" baseline="30000" dirty="0" smtClean="0"/>
          </a:p>
          <a:p>
            <a:r>
              <a:rPr lang="es-CO" b="1" baseline="30000" dirty="0" smtClean="0"/>
              <a:t>8 </a:t>
            </a:r>
            <a:r>
              <a:rPr lang="es-CO" dirty="0"/>
              <a:t>Aconteció que ejerciendo Zacarías el sacerdocio delante de Dios según el orden de su clase, </a:t>
            </a:r>
            <a:r>
              <a:rPr lang="es-CO" b="1" baseline="30000" dirty="0" smtClean="0"/>
              <a:t>9 </a:t>
            </a:r>
            <a:r>
              <a:rPr lang="es-CO" dirty="0"/>
              <a:t>conforme a la costumbre del sacerdocio, le tocó en suerte ofrecer el incienso, entrando en el santuario del Señor. </a:t>
            </a:r>
            <a:r>
              <a:rPr lang="es-CO" b="1" baseline="30000" dirty="0" smtClean="0"/>
              <a:t>10 </a:t>
            </a:r>
            <a:r>
              <a:rPr lang="es-CO" dirty="0"/>
              <a:t>Y toda la multitud del pueblo estaba fuera orando a la hora del incienso. </a:t>
            </a:r>
          </a:p>
        </p:txBody>
      </p:sp>
    </p:spTree>
    <p:extLst>
      <p:ext uri="{BB962C8B-B14F-4D97-AF65-F5344CB8AC3E}">
        <p14:creationId xmlns:p14="http://schemas.microsoft.com/office/powerpoint/2010/main" val="4016790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85000" lnSpcReduction="10000"/>
          </a:bodyPr>
          <a:lstStyle/>
          <a:p>
            <a:pPr marL="0" indent="0" algn="ctr">
              <a:buNone/>
            </a:pPr>
            <a:r>
              <a:rPr lang="es-CO" b="1" baseline="30000" dirty="0"/>
              <a:t>11 </a:t>
            </a:r>
            <a:r>
              <a:rPr lang="es-CO" dirty="0"/>
              <a:t>Y se le apareció un ángel del Señor puesto en pie a la derecha del altar del incienso. </a:t>
            </a:r>
            <a:r>
              <a:rPr lang="es-CO" b="1" baseline="30000" dirty="0"/>
              <a:t>12 </a:t>
            </a:r>
            <a:r>
              <a:rPr lang="es-CO" dirty="0"/>
              <a:t>Y se turbó Zacarías al verle, y le sobrecogió temor. </a:t>
            </a:r>
            <a:r>
              <a:rPr lang="es-CO" b="1" baseline="30000" dirty="0"/>
              <a:t>13 </a:t>
            </a:r>
            <a:r>
              <a:rPr lang="es-CO" dirty="0"/>
              <a:t>Pero el ángel le dijo: </a:t>
            </a:r>
            <a:r>
              <a:rPr lang="es-CO" i="1" u="sng" dirty="0"/>
              <a:t>Zacarías, no temas; porque tu oración ha sido oída, y tu mujer Elisabet te dará a luz un hijo, y llamarás su nombre Juan. </a:t>
            </a:r>
            <a:r>
              <a:rPr lang="es-CO" b="1" i="1" u="sng" baseline="30000" dirty="0"/>
              <a:t>14 </a:t>
            </a:r>
            <a:r>
              <a:rPr lang="es-CO" i="1" u="sng" dirty="0"/>
              <a:t>Y tendrás gozo y alegría, y muchos se regocijarán de su nacimiento; </a:t>
            </a:r>
            <a:r>
              <a:rPr lang="es-CO" b="1" i="1" u="sng" baseline="30000" dirty="0"/>
              <a:t>15 </a:t>
            </a:r>
            <a:r>
              <a:rPr lang="es-CO" i="1" u="sng" dirty="0"/>
              <a:t>porque será grande delante de Dios</a:t>
            </a:r>
            <a:r>
              <a:rPr lang="es-CO" i="1" u="sng" dirty="0" smtClean="0"/>
              <a:t>.</a:t>
            </a:r>
          </a:p>
          <a:p>
            <a:pPr marL="0" indent="0" algn="ctr">
              <a:buNone/>
            </a:pPr>
            <a:endParaRPr lang="es-CO" i="1" u="sng" dirty="0"/>
          </a:p>
          <a:p>
            <a:pPr marL="0" indent="0" algn="ctr">
              <a:buNone/>
            </a:pPr>
            <a:r>
              <a:rPr lang="es-CO" i="1" u="sng" dirty="0" smtClean="0"/>
              <a:t> </a:t>
            </a:r>
            <a:r>
              <a:rPr lang="es-CO" i="1" u="sng" dirty="0"/>
              <a:t>No beberá vino ni sidra, y será lleno del Espíritu Santo, aun desde el vientre de su madre.  </a:t>
            </a:r>
            <a:r>
              <a:rPr lang="es-CO" b="1" i="1" u="sng" baseline="30000" dirty="0"/>
              <a:t>16 </a:t>
            </a:r>
            <a:r>
              <a:rPr lang="es-CO" i="1" u="sng" dirty="0"/>
              <a:t>Y hará que muchos de los hijos de Israel se conviertan al Señor Dios de ellos. </a:t>
            </a:r>
            <a:r>
              <a:rPr lang="es-CO" b="1" i="1" u="sng" baseline="30000" dirty="0"/>
              <a:t>17 </a:t>
            </a:r>
            <a:r>
              <a:rPr lang="es-CO" i="1" u="sng" dirty="0"/>
              <a:t>E irá delante de él con el espíritu y el poder de Elías, para hacer volver los corazones de los padres a los hijos, y de los rebeldes a la prudencia de los justos, para preparar al Señor un pueblo bien dispuesto. </a:t>
            </a:r>
          </a:p>
        </p:txBody>
      </p:sp>
    </p:spTree>
    <p:extLst>
      <p:ext uri="{BB962C8B-B14F-4D97-AF65-F5344CB8AC3E}">
        <p14:creationId xmlns:p14="http://schemas.microsoft.com/office/powerpoint/2010/main" val="2812120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fontScale="92500" lnSpcReduction="10000"/>
          </a:bodyPr>
          <a:lstStyle/>
          <a:p>
            <a:pPr marL="0" indent="0" algn="ctr">
              <a:buNone/>
            </a:pPr>
            <a:r>
              <a:rPr lang="es-CO" b="1" dirty="0" smtClean="0">
                <a:solidFill>
                  <a:srgbClr val="FF0000"/>
                </a:solidFill>
              </a:rPr>
              <a:t>Lucas 1: 23,24.</a:t>
            </a:r>
            <a:r>
              <a:rPr lang="es-CO" b="1" baseline="30000" dirty="0" smtClean="0"/>
              <a:t> </a:t>
            </a:r>
            <a:r>
              <a:rPr lang="es-CO" dirty="0" smtClean="0"/>
              <a:t>Y </a:t>
            </a:r>
            <a:r>
              <a:rPr lang="es-CO" dirty="0"/>
              <a:t>cumplidos los días de su ministerio, se fue a su casa. </a:t>
            </a:r>
            <a:r>
              <a:rPr lang="es-CO" b="1" baseline="30000" dirty="0" smtClean="0"/>
              <a:t>24 </a:t>
            </a:r>
            <a:r>
              <a:rPr lang="es-CO" dirty="0"/>
              <a:t>Después de aquellos días concibió su mujer </a:t>
            </a:r>
            <a:r>
              <a:rPr lang="es-CO" dirty="0" smtClean="0"/>
              <a:t>Elisabet….,</a:t>
            </a:r>
            <a:r>
              <a:rPr lang="es-CO" dirty="0" smtClean="0">
                <a:solidFill>
                  <a:srgbClr val="FF0000"/>
                </a:solidFill>
              </a:rPr>
              <a:t>Verso 57</a:t>
            </a:r>
            <a:r>
              <a:rPr lang="es-CO" dirty="0" smtClean="0"/>
              <a:t>, cuando llegó el tiempo, Isabel dio a luz un hijo… y su padre dijo: «</a:t>
            </a:r>
            <a:r>
              <a:rPr lang="es-CO" i="1" u="sng" dirty="0" smtClean="0"/>
              <a:t>Juan es su nombre</a:t>
            </a:r>
            <a:r>
              <a:rPr lang="es-CO" dirty="0" smtClean="0"/>
              <a:t>» </a:t>
            </a:r>
            <a:r>
              <a:rPr lang="es-CO" dirty="0" smtClean="0">
                <a:solidFill>
                  <a:srgbClr val="FF0000"/>
                </a:solidFill>
              </a:rPr>
              <a:t>Verso 63. </a:t>
            </a:r>
            <a:r>
              <a:rPr lang="es-CO" dirty="0" smtClean="0"/>
              <a:t>Nombre que le fue asignado por el ángel cuando aún no había sido engendrado </a:t>
            </a:r>
            <a:r>
              <a:rPr lang="es-CO" dirty="0" smtClean="0">
                <a:solidFill>
                  <a:srgbClr val="FF0000"/>
                </a:solidFill>
              </a:rPr>
              <a:t>Verso 13.</a:t>
            </a:r>
          </a:p>
          <a:p>
            <a:pPr marL="0" indent="0">
              <a:buNone/>
            </a:pPr>
            <a:endParaRPr lang="es-CO" dirty="0" smtClean="0"/>
          </a:p>
          <a:p>
            <a:pPr marL="0" indent="0" algn="ctr">
              <a:buNone/>
            </a:pPr>
            <a:r>
              <a:rPr lang="es-CO" dirty="0" smtClean="0"/>
              <a:t>Según </a:t>
            </a:r>
            <a:r>
              <a:rPr lang="es-CO" dirty="0" smtClean="0">
                <a:solidFill>
                  <a:srgbClr val="FF0000"/>
                </a:solidFill>
              </a:rPr>
              <a:t>(Luc.1:39)</a:t>
            </a:r>
            <a:r>
              <a:rPr lang="es-CO" dirty="0" smtClean="0"/>
              <a:t>, </a:t>
            </a:r>
            <a:r>
              <a:rPr lang="es-CO" dirty="0"/>
              <a:t>Zacarías y Elisabet vivían en la montaña de </a:t>
            </a:r>
            <a:r>
              <a:rPr lang="es-CO" dirty="0" smtClean="0"/>
              <a:t>Judá.  </a:t>
            </a:r>
            <a:r>
              <a:rPr lang="es-CO" dirty="0"/>
              <a:t>De las ocho aldeas de Judá asignadas por Josué a los sacerdotes </a:t>
            </a:r>
            <a:r>
              <a:rPr lang="es-CO" dirty="0" smtClean="0"/>
              <a:t>parece </a:t>
            </a:r>
            <a:r>
              <a:rPr lang="es-CO" dirty="0"/>
              <a:t>que Hebrón y Holón (Hilén) eran las únicas que estaban situadas en la </a:t>
            </a:r>
            <a:r>
              <a:rPr lang="es-CO" dirty="0" smtClean="0"/>
              <a:t>montaña, por tanto, en una de estas vivía Juan con sus padres. </a:t>
            </a:r>
            <a:endParaRPr lang="es-CO" b="1" dirty="0">
              <a:solidFill>
                <a:srgbClr val="FF0000"/>
              </a:solidFill>
            </a:endParaRPr>
          </a:p>
        </p:txBody>
      </p:sp>
    </p:spTree>
    <p:extLst>
      <p:ext uri="{BB962C8B-B14F-4D97-AF65-F5344CB8AC3E}">
        <p14:creationId xmlns:p14="http://schemas.microsoft.com/office/powerpoint/2010/main" val="829547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1520" y="188640"/>
            <a:ext cx="8712968" cy="1384995"/>
          </a:xfrm>
          <a:prstGeom prst="rect">
            <a:avLst/>
          </a:prstGeom>
        </p:spPr>
        <p:txBody>
          <a:bodyPr wrap="square">
            <a:spAutoFit/>
          </a:bodyPr>
          <a:lstStyle/>
          <a:p>
            <a:pPr algn="ctr"/>
            <a:r>
              <a:rPr lang="es-CO" sz="2800" b="1" dirty="0">
                <a:solidFill>
                  <a:srgbClr val="FF0000"/>
                </a:solidFill>
              </a:rPr>
              <a:t>Luc.1: 80</a:t>
            </a:r>
            <a:r>
              <a:rPr lang="es-CO" sz="2800" dirty="0"/>
              <a:t> dice: Y el niño crecía, (físicamente) y se fortalecía en espíritu; y estuvo en lugares desiertos hasta el día de su manifestación a Israel. </a:t>
            </a:r>
          </a:p>
        </p:txBody>
      </p:sp>
      <p:sp>
        <p:nvSpPr>
          <p:cNvPr id="4" name="3 Rectángulo"/>
          <p:cNvSpPr/>
          <p:nvPr/>
        </p:nvSpPr>
        <p:spPr>
          <a:xfrm>
            <a:off x="218050" y="1988840"/>
            <a:ext cx="5650093" cy="4154984"/>
          </a:xfrm>
          <a:prstGeom prst="rect">
            <a:avLst/>
          </a:prstGeom>
        </p:spPr>
        <p:txBody>
          <a:bodyPr wrap="square">
            <a:spAutoFit/>
          </a:bodyPr>
          <a:lstStyle/>
          <a:p>
            <a:pPr algn="ctr"/>
            <a:r>
              <a:rPr lang="es-CO" sz="2400" dirty="0"/>
              <a:t>Se «</a:t>
            </a:r>
            <a:r>
              <a:rPr lang="es-CO" sz="2400" u="sng" dirty="0"/>
              <a:t>fortalecía en espíritu</a:t>
            </a:r>
            <a:r>
              <a:rPr lang="es-CO" sz="2400" dirty="0"/>
              <a:t>». Es decir, en inteligencia y percepción moral, lo mismo que se dice de Jesús en </a:t>
            </a:r>
            <a:r>
              <a:rPr lang="es-CO" sz="2400" dirty="0">
                <a:solidFill>
                  <a:srgbClr val="FF0000"/>
                </a:solidFill>
              </a:rPr>
              <a:t>(Luc. 2:40; 52)</a:t>
            </a:r>
            <a:r>
              <a:rPr lang="es-CO" sz="2400" dirty="0"/>
              <a:t>.  El desarrollo simétrico de las facultades físicas, mentales y morales está bien ilustrado en la vida de Juan, porque sus padres lo criaron en “</a:t>
            </a:r>
            <a:r>
              <a:rPr lang="es-CO" sz="2400" i="1" u="sng" dirty="0"/>
              <a:t>disciplina y amonestación del Señor</a:t>
            </a:r>
            <a:r>
              <a:rPr lang="es-CO" sz="2400" dirty="0"/>
              <a:t>” </a:t>
            </a:r>
            <a:r>
              <a:rPr lang="es-CO" sz="2400" dirty="0">
                <a:solidFill>
                  <a:srgbClr val="FF0000"/>
                </a:solidFill>
              </a:rPr>
              <a:t>(Efe.6:4)</a:t>
            </a:r>
            <a:r>
              <a:rPr lang="es-CO" sz="2400" dirty="0"/>
              <a:t>. </a:t>
            </a:r>
            <a:r>
              <a:rPr lang="es-CO" sz="2400" dirty="0" smtClean="0"/>
              <a:t>Sus maestros primarios fueron sus padres temerosos de Dios, lo </a:t>
            </a:r>
            <a:r>
              <a:rPr lang="es-CO" sz="2400" dirty="0"/>
              <a:t>cual con toda seguridad había sucedido con Elías.</a:t>
            </a:r>
          </a:p>
        </p:txBody>
      </p:sp>
      <p:pic>
        <p:nvPicPr>
          <p:cNvPr id="1026" name="Picture 2" descr="http://www.artelista.com/juan-bautista-meditando-MH/01/MWM0068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68143" y="2374144"/>
            <a:ext cx="3240055" cy="338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8758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rot="20853142">
            <a:off x="276385" y="-96526"/>
            <a:ext cx="4625653" cy="5412151"/>
          </a:xfrm>
        </p:spPr>
        <p:txBody>
          <a:bodyPr>
            <a:normAutofit lnSpcReduction="10000"/>
          </a:bodyPr>
          <a:lstStyle/>
          <a:p>
            <a:pPr marL="0" indent="0" algn="ctr">
              <a:buNone/>
            </a:pPr>
            <a:endParaRPr lang="es-CO" dirty="0" smtClean="0"/>
          </a:p>
          <a:p>
            <a:pPr marL="0" indent="0" algn="ctr">
              <a:buNone/>
            </a:pPr>
            <a:r>
              <a:rPr lang="es-CO" dirty="0" smtClean="0"/>
              <a:t>Hoy </a:t>
            </a:r>
            <a:r>
              <a:rPr lang="es-CO" dirty="0"/>
              <a:t>también tenemos el privilegio de vivir en comunión con Dios, de tal modo que podamos “</a:t>
            </a:r>
            <a:r>
              <a:rPr lang="es-CO" i="1" u="sng" dirty="0"/>
              <a:t>esperar que el Espíritu divino amoldará a nuestros pequeñuelos, aun desde los primeros momentos</a:t>
            </a:r>
            <a:r>
              <a:rPr lang="es-CO" dirty="0"/>
              <a:t>”</a:t>
            </a:r>
          </a:p>
          <a:p>
            <a:pPr marL="0" indent="0" algn="ctr">
              <a:buNone/>
            </a:pPr>
            <a:r>
              <a:rPr lang="es-CO" dirty="0">
                <a:solidFill>
                  <a:srgbClr val="FF0000"/>
                </a:solidFill>
              </a:rPr>
              <a:t>(DTG 473). </a:t>
            </a:r>
          </a:p>
        </p:txBody>
      </p:sp>
      <p:sp>
        <p:nvSpPr>
          <p:cNvPr id="4" name="AutoShape 2" descr="data:image/jpeg;base64,/9j/4AAQSkZJRgABAQAAAQABAAD/2wCEAAkGBhMSERUUEhQWFRUWGBoaGRcXGBcfGhoXHBoYGBgdGBsZHCYeGBokHRoUHy8gIycpLC0sFh4xNTAqNSYrLCkBCQoKDgwOGg8PGiwlHyQqLCwsNCwsLCwsLCwsLCwsKSksLC0sLCwsLCwsLCwsLCwsLCwsLCwsLCwsLCwsLCwsLP/AABEIALcBEwMBIgACEQEDEQH/xAAcAAABBAMBAAAAAAAAAAAAAAAFAgMEBgABBwj/xABBEAABAgMGBAQEBAQEBgMBAAABAhEAAyEEBRIxQVEGImFxE4GRoTKxwfAHQlLRFCPh8WJygsIWM1NjktIXorIV/8QAGwEAAgMBAQEAAAAAAAAAAAAAAgMAAQQFBgf/xAAxEQACAgEDAgMGBwEAAwAAAAAAAQIRAxIhMQRRE0FhBSJxgZHwFBUyobHB8dEzQlL/2gAMAwEAAhEDEQA/AOYBQJrG5kltXhgHOFoNO8YNxptQOdIIXPfCpL4cJBNQpIIPrA5USbsuybPXgkoK1fpDP7mAmoyi9fBStPY6JcnHcvCErlKRWuAFSCOo/LFwm3NKtMvMGWtOlQ30Mc9umyXhY8M1MiYEBgpJFC2hGfnFzue9lzVeJLPhgvilqSxfauseQ6/BHFNZMNVzzfy9DXGVqpDV58OeMLKmYQcJSCoZKSnN9nAhixcOnHaJhyWo/wAsZBIdi2RfeLHds6XMKnGFaVHEka9QNIg36qZKCTKq2StG2MKn1U5Lwk936996KpcjN1ISkSvESBhSqmZw7N6RAs6fDmYmICUkkFnSCXYdIg2sT5jT6ODpkCDkRpBKzpMycorIxod0jIihgmnp8vO6+/Ui8hVxy/FE20TkMjFyJUKqOnl0h9E1KZqg2KeUYpitEA/ChOw6DZ4kLmTZslkoD4nbE5bMKbrCzLTKlB/jUXPUjeMs5+9xzskn9/6EuBq32PEU4UghLEDeZo/aKffVqk2LxCrDPtswl1KqmW/TIFshF/8ADnS5AwoJUo6M4fWKhe1mRKCkS7J4k5fxLUgkIfUqPxGNXQzkpaZbr02v4vyX8lS7lW4d4bXawVKOGWGdQZ3zPLmaawXT+H6RjWiYoAZJard2jfANwr8ZU5WIJDhIqAo9RqBFvvC02oMUYEo889o39X1uSOdwxz22/wAFRhtbRx69VkKMtQBI11aGFplpAap1ziZfctaZ68QAViOWXlA+cvEX61j0EJWk0CKsxANHHn9tFw4TUP4lHiJMuUzkYqLUfh7xWpVlkMSqYX2A9oKXPYFzFjCCZYIIc5D94HOtWOSutmFE6yagFkAoAYhvh+prGeClQGSiKgnNtv6QHsaipR5GwhneoP8Ah7wuz25VZakl1mh0DZu2seTjjn5Tq0/P79B/mGl3rgUFOQohgyQw7EwCt95AlToKgksSC1c67w1JclRchIJNKsRo2neNS7eZaVpAJTMcjKhOdepg1ilOOqTuvXv/AGDQVk2UFAKQkUJL5kHICMtdg5HCQGB7+cQ7ptcw/wAsDlLOdmqz6RIvO2YJpSpFKcoJ2HrCJ4MtKf3/AMCVcCyuUlDzMgKJ1faIUuzWcrfw0AM/nDs8p5VKSDsO8M2MBasm0IHTKFwi1FtSZbonfwkhOEMkhQd05jp3jU27bMSZiJQGAZ5596mGHCpipjDARyhVKinpD9omiWGSQp9TRLEaPqDD3GSW0q+e/BCCq55C0GYlCWTmDTPUAwGk3RZycACqjFi0Tt5QWs80LlTCpTMc+/0gapS+ZKVcpLCmbDJ9o049UVTk1sA0PIsaf4dK8ReWplAH4k6H6UiZOtssJ/Mgv8BzCGzc9dIDypoSlSJo0oPfPvCbTbTMHNzNUFq4WbTSkH4WtVX33KJ8pKSHDkaHEYyBlnuidhDLAGxUQRXZo1Gj8JHuVbOcSZJeLFcVlkzEGVMSQsnkmJzfYjWJtz3FMXMQZYCVCrrIwnpXOL3YrrlBYXNkoC0F8UokpJ6gVEa+s66EGoN/R7r5ARx0rOXX3cRkYVfEk0dqhWoO0G+ALQhKyFCzhIYlc0ssH/tkVi53/dklaSqWoKSv4kKPMlXnUiKtYbDZkKEqag+IcyTykHIg/lMLyZ/EwyhLd9127lQ2dnRDb5a5gTLWlTj4VKp3yhkrQ6cZArpli0MCbkllMqq0nESlIIfC253PpEifLlAUUFHqCK6toY8/Lp0nSfH1H6/MavSaEkrlrCFpWzak6imnSJFqvOYcSAEFeElnzpmP2gfZpAmhYXLSlP6n5j9fOIdrsoSEqBNA1Dp12g1jg3pfK7ipPzB3DV5rlrUFLASQSoKyJG3WCsmejGpUtQxK5x1bNJOkD7r4eM4lOLBUHJyxLKA3YVglK4ZT4xlEkYFNiIbEnctR+kdPNjx/+R7XyBG6oL2O2pVhWh0YvjT+lQ/2kOYn3FMVOUtWDEEkkPRgMs9TAexWQBWHE5chtFAFn75Rq8rIsyFpQotLfGgfnKtS2YBo3SOblWKeW5LZ0NVxVjkq+pk2ZMWsFBCsAwrcb6ULCJip604GmY0qU/wgHfOINxXSkoAFUq+IGoCmzHSCFrs5ThCQcKKB0kCgalG6QGSClJ6IlxurY/OtaUBOAcxJJGgGR7VMN2i0TJboWlkqGIMoEnY0yiBappUpgkjRTB+uWsOWi3okFLyysrIAUVCnRTVAETDiaXG/x+v1CbT5OUX6HnLIfOr6HWI9nmhCFJIBJIYs58oLcS2nxZ80oZKVKc7OKZwKMgZAk9evSPXYtoJehn8yKhBJq4HaCt0q8OYlWPEhKnKasfLV6Qm77snz1YEAUBJKiyUAZlR0A8zsDFxurheRLUA0ycpgSoYkoTthCAVKcYS5Iop2ekPcXJbBILWVcycCpAwvzEimeQAMbSvwmUpJc5gvmdoRbL7lolkIkkpSQaLYNWrksa4WGLfYxLst7fxMtKCUBwkjtoajIxwuu6WeJa0k4+fp+xoTj8xm2SSgIZdFgFVBR/6RJs134qIS9fQbt1iFe0zmdJoEsRsobdIxF5mUcQUFFIS5FKF6dY56yOWN7e8/kS43QTnXdgS6FnCM07HP0gb/ABPOFs7sx7ZNBSy3sFTCmaQnFVKtC+hhtViCJpJ3BAGUJx55R9zLyVYzbLRiWEzC6l1dqA9PaFWGQEha3OIKwkDpr0h2ZI8RYxf6QDkIJykSwCiuNVdKt/SAyzeuly9/7/cvarYBvmSpQTqGoB0iIqxrmnmJShIcP8NIOXjeaLMkqZyqrN+bq+giuW3iuZNASlISCwPzctHQ6ZzlDj5/f8ip5Uhq0BkMQSSQ2gaEoryk+Q3gfjmLIGMIrmRpGxZkqWgSLQ80fEksA+oSrL1jU4Vvt3F+K3wWeVw/jSkTFMkCo1L6xPu3hizSypT+LioAtsm6eRgEOIZxFJJ8RAGFJ5lKD4Wpnu0Crff01MwzAkAlLFNeQjNx+U94xeFne0Zefp8QnNLku8y6bO55/wD7GnSNxzyZxY5JYl9XH0jcB+C6h8sLxIB2ySbMAjGoTFgOlOGifLWCq7wQgJCgXP6E4aeRiFdPCkszTMC5viD8hQUpDaO1fWDSvFSpSVJC0nVCA9dHMJy6ZPlv47b9kWtSRXL25i0sFSWzUS79KQxKwFWIpIKWckBTgfpiw2u5gsFkKdQ/UzaUrDyeDZCJJZZxFnSlS693MacH6d/drvt8fP8AoW4NMDXPNdRKFFSRiStDDFgLsSNDlWJ9nvuUqSoGVhMscmM0V66wPn3QuXMCpBIJGHIkkbF4TPnBJwzFDFqlKdfOAnK5e677enf/AEtbEa2zyUJWlGHEWAf57QMF5FK8K04QTU6ftBJMyWcSVL+FJNXYq0SCMu/SBE61omIUCUylJDh3IU2neNmLFJqmtmLbXNhy4LwSldMSnSoMCH6M8astpmyzMmCpUeYLd2Bz2ypSK5d1sMtSTiASX5h1+UF5VtUrkExBctmxA7mClilTiqa9SWHVrLomyBR+YF2rtE8WQhXjJBSlsM2WrIpOZD7ZxAMhco+HiwlPMASAGb3I0iucTXwpKCokhTYXc1Cs3Ht6xz8XT+JLR58fL1+9h1K6ZOHEiZU0CUWkgtizKjuxrQ5BtM3ye/4jtyJpmspUkliwzSzO3SKVw6lU2eEqBIzL7R1SUeXC1BHp/DhhWlI1YlqW3BVbPxmFKAWcJehaldT06jrSDM68gtKElL+ESQs0BUc+8V3ijhVRUFSSA5qlwKnbvtD3D88S5UuZPchLhmOWQcdC8c7qunhXiY+XsxeaNPcrs+SudOUSgM5JUSwT30hyVd6CoBCnJPYeWsEZV/JDjwkqlucx9M4iTLatDqTLCQTQNp16Q+OWaVJfDgxJ0GbvsaFGbKl1UE4io+TN0d/TpEeXdFsOEmYoEZnEe2+0P8LXgZi1kgPgA5RoFP8A7oshSY0xzSjFJ8nQwYlOKbAV6WNUqRjQeeUnWoLbjXesVW6b1UtazNOJ0ElqfAHGFsqDIRe50+WoGWVpc0IBeKrYeHzKtwBJKAkrcAVSQU4WNHJLesMhNOElIrNhcmtHwNy7xxT0gJmhCgAMTFRpmG3i3Wm58EtK5CS6wAtJDlhq2h3irXZJnG140YpipaiBhSW1SegiwIVbrOiZPVLICULIxEEB8qO+ekcPPjcskVGlxZliu5Os1kkrCFKW2IPgSCSdAXrgBOp8oj3vaQlQSJhRhDNjNKtWumtfnTn8u0WxTqleKBqpOIP5j5CI1o8UJeYo10Op3O+tesdvD0mLGlHZv1CblyzodhVMlFCjNQsLDhJorRuYsWarKEEr9t5l0GGiHqQ9Wcb+Yjkf/wDUXRzlk2mjNtWDQE6ehKwSphgJPSo9iIy9X0GK1kiku4tybVC7xviZNNTnl09dIHJtbEgHLXftCJ1mmhf/ACykU3IhEyW2YPdqCJGEYrSjO073JMy3MwbM+2mUJwywpKuZIJ5ts6sYHhddy9IkSZyCrBNWQgviIrUOzCG6K4Kqgnb+JyJuOSoowcqVJzIyfzgVa73mTSVYiSpsRJqo9dxSErKFAFISkNqa0zHnDS6kMli2cXCEI+QV2NCZGQoKakZDSzrd03z/ACySSpQ6xOsHEQUFKHwgVf3jmsqYEhkLL6lmbp5O0bl3spLyxnudBqPOOM+kcf0j9Z02zcSoUoApAfM/Ju8NXjeYlpVMfCBUAgl6U9457YL2UJ4CVE4iE5aZtXrBfiS9FLQBg5WLBs/MaiAy9LqcVLcJS2JkrjPElyzuxct8or16XyFKcF+z/OAyZnKTUF+0YLvWoBgw33jTj6PDid8CXJvkkyrY5ABZ9/rGrRMDBVC5IIGcRk2fDR28xE2yglCvhYfm1ftrGzSrtMXaIgtJdglwdAM4tF03t4pQhUuUU5E4S4GmUAp+JRllRwKDJBTSn75wuy3kJSglBYfq1PpVuggZdKsyodDdblzVJUpZV4UxCQ+FS2L9gouzRXONZ5AlKUgpZYKuwL/v7QXu/jVJARNGIK+LMk9tPPrGXpd0qfLUlCgapwIdyCpyoMAMmDAbwWPoMeKanb2GxW+xE4Xu0IM5VAVENsxDhulYMy5c1w6EpAzViz2ow9zFbusrkTlS5hZOBCEuUu6E7DQ1MWBV5PhSXrr10rkPODyL3t9zo4qlHbYkzkTfEUUhBFPid/bOAE+0KROnp2mEpByZTKPoVH0iySJrKZRfJzQgDUqUKZVziiptxnKtEwBwqYpQ6JJ5fRIT6QLhqhJUJ6v9OxNlWlzonN6fKE/xoVypUHOh2G0BbZNU6QCzk+kR5FjmrnBKEqWslkpSCVHoAKmBxYFzRyi62FBKVIFFM7JOElm1GlYnXfZp5QtKy1GFSogdSc4lXTwamySUTLTMUmeQcMpLEJKnACjXF2GuTtClLWF4QcLvmksD1YFjFyi17rOv0iejcg2C6FJPNMJSMkgAerQSmWALagxBqn9Ic+lXhkhSVBjiGqq59Hr6wYseBnmDEkuCN05EedYpW3Rom9KtEi7+IJaiUS2ARQ6fZjL5vUGWRoqncaxSL3sP8HaVScCsKVuFklzLPw99K7gwNtF8ThQfCxAfrmY5n4KcJ1fmcjxfMtq6IfPYDWB9suOXPDTEsdCGf2iXc5M6ziYtRVjzdmCgSC1Box84lWayISOXX18yamNruD2OsqyRsol1cJlE5apqMSEHlSQGWSWFNtfSDcuUmSVoCeUrcJFGJQhxsKg0y2pFkEv0jdv4BVOllcicMS+bAtLB3JYKBLEHcRclk6i0tzJnjHHBJLzBdimyVLCFUJ0fPYPBcXKgCrejtX5xzLxZkqYZa3BSplAmoUCxDbioifP4vmFKUocMfiOZbIHRo5eX2flcqgzNHIvNFwtVz2WhmBBU7guxB0dsooPG1zBE3xJQeWutN9fOJKr1UtysBSndvLRocvC2rXZFpBAAwulqq3O8dHDingq3YM2pIpiLNXPyiVaFlRBJeg6NDXhMdRGlT2qKn70jpP3mZjdTqIyIxn9YyC0lhiw2nACCM9WrGl2htKl6vWGjVXMc3b5RHnZsCab7QrRbDoNXZeKQtClh8Jc0Bc6UOYfOJltt6p6s8AAJOYBL5AZPFZTM284sdikT1SXwKKZhwpOHUddIVLGovUGr4QOCTiNaD5REts1RapbpBm0WXCnD4iU0qlnJOz/WK9MWSCILEtXvIFxoQZhTpnEtd5DwUoTVSjUPoIgLSSIfsVhSeZTvoDSNLiqtgtFhU6rOFKFUajIvQD51gHaFV3+/7QQt1pwSkp0Nf2+UZKsAnICkgsQGI7gEE7/tFRksatmiOJy92JHuy71zVcumZ0HbcxbrquwSQMNSKv1h6w3cmXLAQnLb+sSJSl4VHDUZAgP7Rkn1Ep8cHSxYI4+eSp8SzVm1hCDUAH15gX3q3lB27rWSAJg8xCLwulaZyZi0/GlJSdwKGrZggj0h5EtS1BMsYlrLJHU/L6QeRt1FIvHFRuVkm9J82fInSbLiVhAM5daJL8qdSSBXoGq5iDwrw9aFSZxRImLLMAwADkOXUQSQ2Qc1jp3D9yJsNmCXCl1UtWWOYc+rZAdAIMWGYEiiCH3IjowwVHSzm5crnJyRws3CuXNKZgV4gbCFJKS6jShqTtHSbn4VXYbPiKUmcus1ac0p0QC+hYkpYFtWeLbedyyp6pS5g5pKwtJ7EFj0JCT5CJbuIGPTVdszwnpknRTJNyzF86uVYDJVXEklgSk6Ehw+xI1h7ie7pcmVLWKNhQTu9AT1dg/WLWZcB+L7D4tjmpTVQCVADN0KSunXli5YIqDSNK6mUpp+pS12tAHLzHQaecEOE7vXaZ2Nf/KlGuylaJHTU+W8IunhObPAUf5SCKqIqR/hSfmad4vlhsaJMtMuWGSn7JJ1JzjL0/TtvVLg09T1CitMXuR78uCVa5ZTMDK/KsDmSem43GR94oMj8MJyrSEzinwQC60ajYA5KPm2ddeoCNxvnhhN20ci6ASuEJCJJl2dAl6ipLlm5nJOgrFPnWcyyrGeYZ5ABvvWOlldWhq0SUKBxJBcMXALjbqIz9R0scvGxrwdTLGqe6OaJtBJbSLlcVnUUgvyAuNydu28M/8ACEgTMbKw0aWFcgOuVWNKO1MoNBkgAMGyAyA+gjP0/SOErkx+fqVONRRROM/wyXOnLtNlUnEuqpaizqapSrKubFqvXQc1vO6psheCehUpQrhIbzGhHUUj0QhUCOKbgl2+QZSmC6mUs/lV/wCpyI26gRtngT3XJgTOBS1F3BCW6+kNWicUpJBOxIyY09IfRdUxUxUpglaCoKStQBxJLFIfMu9IatN2zZktSUpJUg8yADiA3bUPGJpJ02GD/FLEFmb7MNLY6szQmRKWgstJSHbmBDesPKsxLKAoSWNHhiVMXTI6bODUisZE1N3WgikmYRuEKY9qRkXr9f3LotMng5y6jMHQIV+0ZL4LGI4kzSNAEKD+0d3M1f6BGhOV+gRT6aX/ANsZZw5XDKUqIMmaaUZKv2ziVZbqw8pTOTLNW/mBjvQR2dMw/pEOY/8ADC30blzNktrg4xO4QluaTFEjlCUqz3JaB87g5QcCVNNNELr7R3U2ivwiNm0jYxceklH/AN2yOTZ5+PDqhnImjuhf7QqTcLlyhaQncED3DR3sqScwYrnHMwCzeHLbxJhCUjqafvBPBJL9RIq2cQ4gWklIGX7GIF3WpUtSQknCVg4dHYj5H2EXWZ+EdtWHJlp6KJduyQRlo8RLZ+G0+yzErm80uhC0g4X2V+kjrn6gOlDTjdobF3k2DthtnLTPbrG5lsUgKUtkpapJTmWAbuTlAuZJIqCxGoi68JXBNKFTLSlJC0gIQpIch3KlA5PQAd3GUc7p8GudeR0s2fw4WxNtWmbYGIBVKKSD0UoAl/Mv2ESeErm8FPiqH8xYp/gQf9yvYMNxB+Vc0gJKfCSEkMyQwZwcksMwPSFzWTQe0dpYEpavQ5jz3HT6mpMh1YlVPy7RNTnAS2XlMRi8MJIAAcnIkiqiHwADEag6RPNtIlBS+UtUnKmah0LE9oK96oXyrsKie7jZo2IgXPaUzZQmIIUlalVGRAJT9DE7TtF+QpqnQt6RmGNIyhQiUUaJP9Y2kRqNxCC3htao28IVlFEEzJuW4P8ASFYqxEWqoGpB9h+7Q/KU4B0IeIWbnGG3aNzVVhKRELNrLJJ1aEJOTQm3L5TCLP8AlgW96IU/irhqzm1mcaLUylAsUqLAZf6X84b8KSla1pIBU1AzU1beHuPbFMM1C0fCUgU/U5+hEVyRcVoV+Uimbx5frVkeWScqXw8mNU32Dc2TKKi+FT1wqD/OI0uwWVKisJlg9UpYPn3FYj/8J2lbHAono8R5nCFsxMLNMI3cAGvU5QvHizyXuyf0D8WYaTfwAYTaCnw7UjIgjgi1nOUodMSf/aMh/wCGy+v0JqfodIMlOqj7wtKUbxRxOtTUKi0PfxFsP5umQ/aNP5zgXKYOkugVL3haVI0eKWF2tLcz+Qh2ZelrDUHcJi17Z6evMrQy4GcnYwnxk7GKnLvm06hPocvWJKb3n/8ATT7wz826bv8AsTSH5s9IBJdhFGuS3i2XnOmPiRZ0AIByxqcEjyCg8TuI7ytH8JO5ACEmo219ngb+HdllSlFKVhU2dLQpSXA+F+VAzLBQf11jVg6mGdpwe39h6Wotl/CwW3jamFIi+DM/IOjnbXzhfhlObDyP7x0jK0V+28JWdU0LS4DgqlpHKrcf4QdW9osKlUc06mGl2pskqPYN8zEW0WwkMUFu4iQxqPCLlOUqtmrZestIooFqliIrcjiNeLm12y/tpEHiy9ESsE0k4UK5kZKINKDI1IOeTwFuu2hRpl7sQSPXmy1B6Q1U9hcrqy8WuemYB+SYkcq00mAHplMTug5wzZLpnTJK0qASlTpKQo4JiSPilZlHYtXoCIH2dJtEpUpKsM5IPhKoXpkXoSDURzK8OMrxxKlzbTPBSSlSQspYgsRytCMrcVSHYYa974O88OWQ2azJkqqz1ANSVEvl1icu1sKgjqRHmRdqmTSAVLWokAOoqJJoAHMbnzpiHlTCtO6CogEdnYiMuqUdrRq8HU7O9Xj+INms7hU2U40xuo9koBMMXf8AitYphCcYBO+JP/7Ske8cIt1hUhKFlIwLFCCDvm2R6dOkN2SWpZIQjEwcsMh1JgNcqtS/gPwI8NHqayW5ExOJBcZHcHqIfeOE8F8UWiyGhC5ZDeEolmz5Dmk7ZjpHa7svFE5AmSy6VZHbcHYg5iNGKbkve5MuTHoe3BNMNTVRtU716xGtM4JBJNACT2AcwxiURpMzFPVslIHmSCfYJiTZiQCBofaBVx2jFzn86QT51+vtBcBjEXBbNlzpCgGjFzUgOTEKdbXyiSaiRbibfM5e/wCxMPWb6RCtHMB0IiZZvQ5QuO7CZJFmSv4khTZP99oelyQmiUBPYCG5edDD2Fe4i9Ku6Ks2SevtDZSf1H0EbJmbAw2qcvb2MRotGFB/Ur0jIV/FK/SY1FUi7YFqwhxDxpI18tukKbKhb6R89jjaRrNJBb9vSN+/20YRnQvXVohz7URoO/395QTg0irJ5XCTOAzPygVimq0YdISbBMO7No/18oic3vZQURMxukVcGneh+sUi+uGpcq22dIQZaCpj15VGjZEsB0eLzc93FCgal3jfFt0+MiUoKCTKmpWTrgqFAd3HvHq/Z+K8KvuV4rjsuxIs1uJKU/4QPNvsRHN71wqoRWuTa9mz8j2iJYpnN2hPEsjDhmJoXd9Hj0Gnc5+rYLTANR6GGkWQKLOPMn6QiXeCFpCnrhdtcnLNEGRb1AfEz1J7Zn/KKgeZgndF2BfxF4QmzLO8vCtKDiUkJ5mwkEjN2fIN7RzC5reZUxIVocJ7HL76x1e28QEHGCU7VyAyfc7xRrXwYbTMWuWpEtONTEuzO7MNqjRmhDUm1JcoZGSpxYTl2sy1pUnSsBPxMu8TJku2SwwnJwzOk1IzP+ZLHrgVBe33SuzyUBSvFblxBJSegIJNM/t3fuG+fBKkLqnYgHtTXX2hs1qQGObg7KBdliStJCkS1udyJg/yHIjpBifdqJksomYpgT8MyoWgZMpxnlnnHU510SbZK5QmXM0UlIbspg+1f7Rzi/rJOsyzKnAirhyWOjjRQIo8c3N005O4M3w6pcSQNFz4bOZZViBfmYUOmu9fMwi7rj8OQtKlhlKcrSMgwGRNWDloaF54lFFXGY+REKMxSjqf8Iy8zr2jLDBmbcX3tjpZ8aVnQpf4RoTLBl2pSyzhSpYY9RhU4HmYl8E3ZabLPXKnBKpMwOFoWGExNA4LKBUmmX5UxQ0KWpWKYS++Iv7xaOGL6RJWfEJWkpI5g9ab+cdXw1do5/jOqZ0pRGT12OcVnja9xIskwvmlQHpX2+cS5t+IOBiMC6IXsv8AQp8iQHSTmxGgej/iXb1KlpQSzrSO4ZZ+aR6RGr2Butxq4vxUlS0pTaEFEwf9JOJGEl0pYnECAQNdItf/AMkWRGHFOBxJSsAomA4VB0miaOCDVs44/wDwckl1AqVrgAH9BBI2SzLlpK8WNACQykvhSE4QrDQkCj5sA+UN8Ca4YvxEdWlcd2GZUWqUOkw4T5YmhNu4vsEtBWq0y1B2/lkrL5tyg6PHKLRcEgANjqMguuWxHQQuzXWEpUgJmEKIJxAaO36dzvE/DTfNE8aJ0G4vxAs8+1ploTMwEsVrAAdi1A9HDOSO0Er+4gWicRZyjCUgupJJeoOobLbWKBcF2Jl2mUoyz/zEfC9eYMxq2jijxb+JrOJdoDZKlv5hSgfbDHJ6qU8M1jXmrNnTacktw3whe86bMWJywpkuOVIALjYRbHjn/CyCpS20A+cHyVdgOsc9+05YNnG/mHnxLW6LE8ZFfRaVt8RJ0rp+8YbzmhnPsP2g17cxJXKL+QjwX5B+MgML0mDbzA/eNQ7856b1+hXgyG0gNoPnC0K1+/vKGhMy+/7xvWPNccGsWoUP94UZY+2htL9j2+/swoFi5I+Q/tFuvMqxyVIcsB9/tEk2dKA6sSuiQT7CsDbTbShLJLE5kfKBa7xUHcv3qPePRez+gwvGskldmbJkd0gpab1SCRiVLSC2gVkPiCg9XOmkVM3hJtVnQpSlSxZwqZXJakk8hcg/EKHtAq/ZJKsaFEakUwv2EAjeRSiahbpChy4cnpiB7gUbWNMsU4SpLY2YsmJx3dM6Xdc4FVCCGcNkxDj2aCtvUlUhQXozeZaKlwJaCuzSTqEFHXkJQH3oERZp0la01SQKjuCHBHm3rHb5pnI7oq9h5VzSoulKmG7MAR5l/KJFvtjSSTQrZIGyf7QPt8gonJTkFjF71+afWBnF19CWEJZ1FyBpRhXpWGT4sWjVvvElkpPMrTYbxartmykSpaUCoSAo5urUv3eOe3PLUpRUczUqOUWeVeQCWQWSM16n/LsIRwMQUvaYFoUlRzHodD6xz6TP51IbIFz1cQat15qUQiWCVKLJABJL9BU/0MSB+Hs2V/PtCwkrLCUmqgkCpWrIGgoHzz0iXboLhA6771EsvjnJP/aIc7UOcTrwvqZaUlM9S1oxOnGEhQ0phonyhcyzS5QZAA66+ZzMQZqthB6UgbZBTd8tJdKQ+TmpbuafKH0Sn6DpDwlamETprQLRLEFhDa5tHhK1b7gFusC7zt4KglKmGaldNO+R7uIRKXYJIufC15J/mImn+USAcqVGI9cJwn1gbxPbEzZsuWlzgBJ75D6wDuifQkuMVEh9BUv95w9YLUVziScQDBTjrQg6NSkN6fd7lTdImWm6ApApXuR7AsYG+P4NJiQo4gUkZEAGh65daaxaUpGRgReM9GQTjOtOX11joSimZ02iJKm2mbskHUCvrBSy3cEBzU7n+uUU+wNMUshUxCQpuVRYU1D5ZxarrM5IHN4iOu3QwMHe5clRKtN3YyDjUilcIem4qK9jFv4sWFGyrCsQUlYfeksv01ivpYgEZQ9bLwJEiWr8hmMe+Cnzjl+1OncorJHy5+Zs6GdZFEs/CEqkw9Uj2Jg4QK0gLwlM/lr/AM30gss9z2jw/VVqZ0cr99mjLG328IWANs2eFKfKEYaFvffy7GMe1C7N+GNx/wCTfSNRtIoKHy/vGoX7nb+SxKqCoz+zt19IUdP37xrAH03bXKvtGJDv11jbKUWiG0Bxl9g/dYWFijt7QnC2Q03+209Yj3ha0yZS5ig4Qgqb5Do5I9YGLuSiiiNfswplhaA6Ug4jsKV7M/tFTn3yDR4HcRfisoj+SlSF0AIUGFOYkMcTuwTlrnFSVey5q80pJd2QG7slh6R67pYSxQUJO6M8427RcLRbknVuv3lAi3EnUGHrq4ctU6amWnASo1IKmSnVRDOwg1bvw5nSQVTZqCgHNAOxORyyMboTg1bYt45J1W4NsXEIs12zg5RNUtaJRTmMaEkqB/KBzV3y3gVw/edqQBMkz5gWDqokHcKCiQoHYw/ebKCZEiUZilEMGxKUrSJ1zcHWyzha7TIKJKRjPMgslIJUFBBJS4Az3jJmyPIrhexrxQWN1OtwueKplsKDMs/gqlgpKg/hrdqpJAbIUJPeKpxHOC7TvgSA5yGaj8xDts/ESbiQpKZaFsMZCQcRzq/5RkEigAAEQpnEEmaVGdIlkKNfDeWp9wzhX+oHKN8M9RUZGGWNN2h+VeIUwdkD36np0jYvYzZiZUlJmLUcKUJ1P3rkB2iEiVZJiwlRmhGTiYkuXowwgZfIbxeuEuI7HZJ0qVZ0nwpiMKlzAnH41S6lNkfgZ8NEkNV45pkUKGrvuGdYZhmWiYqWtacKVS5WNKXZwlZWBiYBNBQFW7w7xLxEqZgQgqTLQGDtiVk5UfIU+cWS8eIJVqTMkh3DFBOSj8TDVyKRQb6mhKwhNTvtDVVAPk0iYWqYUmY5pEZSRv8A3gdeV9pkg6l6B6n9opuuSVYStt4JljOuwzgJab5LurlHUwJsNnmWlZKlFKcqZnp2G5gkvheQzeKX3YNGTLmXmxscbfBAtnESl0SS2pOZ/YQ1IIJdXlEa3Xf4SiMaVNt90MR0TyIFVyiNUHLRbcCaaCCfCzKTid8RqNQoj5NlFQmTCsgEs5+cHrsn+GpiMP39+8bMMkmKmtjoP8M4z+/toGWwoQXWpCUjqBSGLNfFQN4C35b0eIMSJUyuRftViEmNTzpISoOyBcttlIJIxqUtXO7BITUBhVyCRzFqHIa26yABQwEVzScj269Yq8m7VWZYntLVLJLBCgsDFiw55sygOz6iJ91XrKCxhSsD9LApB6F8ujUjP0uZNPfzG5oVRdfDAyp0MInJDEkPhYvtofJiadYFi9CqEWa2JUplqZi5o4YO4PTU9o0ZJRyQcWLx3CSkjoPDbAFI/Mx+ny+UFnL1jnvC1qUZ8pC1VCikh/zJL+aS1DtHQlLT5UHrX6x8+66KU7R28iV33MUH+sNtp+8YQGFKex9IxRy+8w8c5x9BYlSDsT1r9I3GsL6j2jcTRHuShISNK5/OFlPQN1yyjQOrdC3tTrTpCkFwTSu7RaSYQkKAdmABP38/eA3FlnXOskyVLYKOH/xC0k+bBvLzg4yX6en03+cby+xnEhJ45auzKZxCT+HNqW5UCGBIpmrmo+WaU+RO0O2b8NbUFh0kpGbEAu2rndvLYx2pNHf5eXpnG1KJ1YUDfZ+6x0Je1Mitf0BoK9ctjTISUImz3mEc5l4XKQXCVpDoSS2bmhbOE3/fM5f8tckLQWTiDgKeiSlTnAsqPwn8oLnSLCXcsWbT0zhQlgUDBtO+eXkYkPa84xpoZfcpt2XpZLqXNQVzJk6YQFEJAwgOyUnMhy75FgWgBxJectUiauyWxasaVJXJmBWNQU5LqyU1TWvLF8tXDcpazMW61EUKmLDPbz8hEmZcchQYoGZVTckk1z1PqYYval1syraTrzOA2O4Z84nkPI+IUxUpygkYi7Do77w9J4TtU2XjlSypIBdncKFMLM+J8QpsY77Iu6WhylCQpyXyz2o0PJsoqAAB6erZZmLftbI/0wQrwzhqfw1tS3w4UgJB5ncuCSKPzAgp8gRnEe18MWuRhwoKqYklL5gtkQCC7UjvqZPRy+XfX1aNlYABcNkQ3rTu8XD2pnu3VE8NHIplmnYFTSlTKYp+JypTFIFB+oU6dCYjJuqeXUJaiRuk0LsRXMg/SOyoY6Z1DZeYf7rDZsqal6EFn3+29oZ+bZ3ukgPBRw60otCioCWQwNWrq3v5QOtHD05SQ46g75Buh10cR3mbcstTlmCtmd96jcvDa7gkKxcrE1yDghmOX9KxT9r5JPeieFRxGwXXOlJUlSSFEs/QVLebQ2LunLBYF9W0DP8AKvpHc1cPSSRyBt+tGPX5Rh4clYnCWzoMi757Ht9IX+Zt70HodVZwqTw4VD4ST7vke9YKSuCVkDkIJGTZnEUhqjVx/pjrsvhaUhZUASSXqdQ5OFvPtEyTdSU5ByAGJzYOQD20i31+SXAHh9zlkr8OcRw4agsdsgS5bbXt+qD878MkKCCVAKTVhV3U5d2elGbQHN3vokaM1NXypGBA0BzofX307CMv43PzdB6EUWZ+GiPDCUrUFVGMYcRBq2TJ2epZw9aQ1/h7IBdMpTl0kEmr1zcsxDaB2br0ZVaZH19tKPG/D6d9vv8AeBfWZm95Nl6InLU8FIKmKMqOG6naocjPKoh2V+HpSDgxOKAZ51zyf7pHSsOf2IR5aZh9R18/aBXX507UmieHEokjgFRxcxQoEts1GfFU9TGL/DMkv4jOOtd8nYb57a0vqZv7/e0OpTRyaDIVy16w3H1uaWykyvDivIpl38DeCoLChiS7KaqQT01ah84tEiQwGIgk1dmH9f6RJWsUYdGpnll2hGKtNNdPLfX7EZc2W3zYxGCbQuA3XUZwhUz9NB/ev1hA6nq309odNQ7/ALP+0L1SmqssSkDp6RkIVLBL7/5o3FeI+y/csUlRrkNPfP1hwoZ2z7bCNxkNn7t0WlsIAaj17Up8oSpBPzfvl9YyMhbipbEMZz99x9YUwIDRkZAaVLZ/fBQpEtgqmRyz0cZxo2fY5/WMjI0PFFx3X3bKRgOmZ1f0PfUPCykEtrp57+UZGQSVq/Wi6FLSaP7AZ+emULCGr9/2yjIyGRgnJ+lA0aMuoG39t4R4LkVoXoftoyMiOCcmn3/4UzFFjTIOfp9BG1qdzvT61aNRkInadfe2xaHHGbZRgALgZ9c8oyMiZHTS7lG0joNPpl96xiQM+uRjIyEZJuvlYSRmKtPvaEIUdNfnlGRkMjbd398EoXh5QTqPaEKXkBSoJ9qjy+cZGQzKkpafRfuCjFzH8svsVjSMRrp8x1+9YyMioR1Pdli1P3DdN4QxNSGo2dY1GRMiqLfoWkazcfbZwlUoksCxB9v3jcZCUv0rvKv5LZpZGdS2/wBHjEgH7yDNGRkHqvIk1z/hVbDbAFwPOmhp2P7RsByzd69XPlGRkBqakoeRdCj2jIyMhyWxD//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2" name="Picture 4" descr="http://reavivamientoyreforma.com/wp-content/blogs.dir/18/files/2011/09/dp17868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404664"/>
            <a:ext cx="3240360" cy="345638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292080" y="4077072"/>
            <a:ext cx="3851920" cy="1569660"/>
          </a:xfrm>
          <a:prstGeom prst="rect">
            <a:avLst/>
          </a:prstGeom>
        </p:spPr>
        <p:txBody>
          <a:bodyPr wrap="square">
            <a:spAutoFit/>
          </a:bodyPr>
          <a:lstStyle/>
          <a:p>
            <a:pPr algn="ctr"/>
            <a:r>
              <a:rPr lang="es-CO" sz="2400" b="1" dirty="0">
                <a:solidFill>
                  <a:srgbClr val="FF0000"/>
                </a:solidFill>
              </a:rPr>
              <a:t>Dios </a:t>
            </a:r>
            <a:r>
              <a:rPr lang="es-CO" sz="2400" b="1" dirty="0" smtClean="0">
                <a:solidFill>
                  <a:srgbClr val="FF0000"/>
                </a:solidFill>
              </a:rPr>
              <a:t>asigno </a:t>
            </a:r>
            <a:r>
              <a:rPr lang="es-CO" sz="2400" b="1" dirty="0">
                <a:solidFill>
                  <a:srgbClr val="FF0000"/>
                </a:solidFill>
              </a:rPr>
              <a:t>a los padres la responsabilidad de inculcar en sus hijos los caminos de Dios</a:t>
            </a:r>
            <a:r>
              <a:rPr lang="es-CO" sz="2400" b="1" dirty="0"/>
              <a:t> (Deut.6:4-9</a:t>
            </a:r>
            <a:r>
              <a:rPr lang="es-CO" sz="2400" b="1" dirty="0" smtClean="0"/>
              <a:t>).</a:t>
            </a:r>
            <a:endParaRPr lang="es-CO" sz="2400" b="1" dirty="0">
              <a:solidFill>
                <a:srgbClr val="FF0000"/>
              </a:solidFill>
            </a:endParaRPr>
          </a:p>
        </p:txBody>
      </p:sp>
      <p:sp>
        <p:nvSpPr>
          <p:cNvPr id="2" name="1 Rectángulo"/>
          <p:cNvSpPr/>
          <p:nvPr/>
        </p:nvSpPr>
        <p:spPr>
          <a:xfrm>
            <a:off x="460375" y="5877272"/>
            <a:ext cx="8288089" cy="954107"/>
          </a:xfrm>
          <a:prstGeom prst="rect">
            <a:avLst/>
          </a:prstGeom>
        </p:spPr>
        <p:txBody>
          <a:bodyPr wrap="square">
            <a:spAutoFit/>
          </a:bodyPr>
          <a:lstStyle/>
          <a:p>
            <a:pPr algn="ctr"/>
            <a:r>
              <a:rPr lang="es-CO" b="1" dirty="0">
                <a:solidFill>
                  <a:srgbClr val="FF0000"/>
                </a:solidFill>
              </a:rPr>
              <a:t> </a:t>
            </a:r>
            <a:r>
              <a:rPr lang="es-CO" sz="2800" b="1" dirty="0"/>
              <a:t>Esto nos dice que los padres de Elías y Juan cumplieron fielmente su responsabilidad.</a:t>
            </a:r>
          </a:p>
        </p:txBody>
      </p:sp>
    </p:spTree>
    <p:extLst>
      <p:ext uri="{BB962C8B-B14F-4D97-AF65-F5344CB8AC3E}">
        <p14:creationId xmlns:p14="http://schemas.microsoft.com/office/powerpoint/2010/main" val="3092919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arn(inVertical)">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85000" lnSpcReduction="20000"/>
          </a:bodyPr>
          <a:lstStyle/>
          <a:p>
            <a:pPr marL="0" indent="0" algn="ctr">
              <a:buNone/>
            </a:pPr>
            <a:r>
              <a:rPr lang="es-CO" dirty="0" smtClean="0"/>
              <a:t>«</a:t>
            </a:r>
            <a:r>
              <a:rPr lang="es-CO" sz="3800" b="1" dirty="0" smtClean="0"/>
              <a:t>y </a:t>
            </a:r>
            <a:r>
              <a:rPr lang="es-CO" sz="3800" b="1" dirty="0"/>
              <a:t>estuvo en lugares desiertos hasta el día de su manifestación a </a:t>
            </a:r>
            <a:r>
              <a:rPr lang="es-CO" sz="3800" b="1" dirty="0" smtClean="0"/>
              <a:t>Israel</a:t>
            </a:r>
            <a:r>
              <a:rPr lang="es-CO" dirty="0" smtClean="0"/>
              <a:t>»</a:t>
            </a:r>
          </a:p>
          <a:p>
            <a:pPr marL="0" indent="0" algn="ctr">
              <a:buNone/>
            </a:pPr>
            <a:r>
              <a:rPr lang="es-CO" dirty="0"/>
              <a:t>Había una gran obra designada para el profeta Juan, pero no había ninguna escuela en la tierra a la cual pudiera asistir. Debía adquirir su conocimiento lejos de las ciudades, en el desierto</a:t>
            </a:r>
            <a:r>
              <a:rPr lang="es-CO" dirty="0" smtClean="0"/>
              <a:t>. </a:t>
            </a:r>
            <a:r>
              <a:rPr lang="es-CO" i="1" u="sng" dirty="0"/>
              <a:t>Las Escrituras del Antiguo Testamento, Dios y la naturaleza que él había creado debían ser sus libros de estudio</a:t>
            </a:r>
            <a:r>
              <a:rPr lang="es-CO" dirty="0"/>
              <a:t>. </a:t>
            </a:r>
            <a:endParaRPr lang="es-CO" dirty="0" smtClean="0"/>
          </a:p>
          <a:p>
            <a:pPr marL="0" indent="0" algn="ctr">
              <a:buNone/>
            </a:pPr>
            <a:endParaRPr lang="es-CO" dirty="0" smtClean="0"/>
          </a:p>
          <a:p>
            <a:pPr marL="0" indent="0" algn="ctr">
              <a:buNone/>
            </a:pPr>
            <a:r>
              <a:rPr lang="es-CO" dirty="0" smtClean="0"/>
              <a:t> </a:t>
            </a:r>
            <a:r>
              <a:rPr lang="es-CO" dirty="0"/>
              <a:t>Dios estaba capacitando a Juan para su obra de preparar el camino del Señor.  Su alimento era simplemente </a:t>
            </a:r>
            <a:r>
              <a:rPr lang="es-CO" b="1" i="1" u="sng" dirty="0" smtClean="0"/>
              <a:t>LANGOSTAS Y MIEL SILVESTRE</a:t>
            </a:r>
            <a:r>
              <a:rPr lang="es-CO" dirty="0" smtClean="0"/>
              <a:t>.  </a:t>
            </a:r>
            <a:r>
              <a:rPr lang="es-CO" dirty="0"/>
              <a:t>Las costumbres y las prácticas de los hombres no debían ser la educación de este hombre.  La preocupación por lo mundano no debía afectar en nada la formación de su carácter </a:t>
            </a:r>
            <a:r>
              <a:rPr lang="es-CO" dirty="0">
                <a:solidFill>
                  <a:srgbClr val="FF0000"/>
                </a:solidFill>
              </a:rPr>
              <a:t>(MS 131, 1901).</a:t>
            </a:r>
          </a:p>
        </p:txBody>
      </p:sp>
    </p:spTree>
    <p:extLst>
      <p:ext uri="{BB962C8B-B14F-4D97-AF65-F5344CB8AC3E}">
        <p14:creationId xmlns:p14="http://schemas.microsoft.com/office/powerpoint/2010/main" val="2608473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lnSpcReduction="10000"/>
          </a:bodyPr>
          <a:lstStyle/>
          <a:p>
            <a:pPr marL="0" indent="0" algn="ctr">
              <a:buNone/>
            </a:pPr>
            <a:r>
              <a:rPr lang="es-CO" sz="2800" dirty="0" smtClean="0"/>
              <a:t>Hay un debate de si Juan ¿Hera vegetariano o no?, </a:t>
            </a:r>
            <a:r>
              <a:rPr lang="es-CO" sz="2800" dirty="0" smtClean="0"/>
              <a:t>note</a:t>
            </a:r>
            <a:r>
              <a:rPr lang="es-CO" sz="2800" dirty="0" smtClean="0"/>
              <a:t> </a:t>
            </a:r>
            <a:r>
              <a:rPr lang="es-CO" sz="2800" dirty="0" smtClean="0"/>
              <a:t>que el texto dice: «</a:t>
            </a:r>
            <a:r>
              <a:rPr lang="es-CO" sz="2800" b="1" i="1" dirty="0" smtClean="0">
                <a:latin typeface="Agency FB" pitchFamily="34" charset="0"/>
              </a:rPr>
              <a:t>comía langostas y miel silvestre</a:t>
            </a:r>
            <a:r>
              <a:rPr lang="es-CO" sz="2800" dirty="0" smtClean="0"/>
              <a:t>» </a:t>
            </a:r>
            <a:r>
              <a:rPr lang="es-CO" sz="2800" dirty="0" smtClean="0">
                <a:solidFill>
                  <a:srgbClr val="FF0000"/>
                </a:solidFill>
              </a:rPr>
              <a:t>(Mat.3:4; Mar.1:6).</a:t>
            </a:r>
          </a:p>
          <a:p>
            <a:endParaRPr lang="es-CO" dirty="0">
              <a:solidFill>
                <a:srgbClr val="FF0000"/>
              </a:solidFill>
            </a:endParaRPr>
          </a:p>
          <a:p>
            <a:pPr marL="0" indent="0" algn="ctr">
              <a:buNone/>
            </a:pPr>
            <a:r>
              <a:rPr lang="es-CO" sz="2800" dirty="0" smtClean="0"/>
              <a:t>Las langostas  son insectos herbívoros  que  Dios permitió comer según </a:t>
            </a:r>
            <a:r>
              <a:rPr lang="es-CO" sz="2800" dirty="0" smtClean="0">
                <a:solidFill>
                  <a:srgbClr val="FF0000"/>
                </a:solidFill>
              </a:rPr>
              <a:t>(Lev.11:22)</a:t>
            </a:r>
            <a:r>
              <a:rPr lang="es-CO" sz="2800" dirty="0" smtClean="0"/>
              <a:t>. </a:t>
            </a:r>
            <a:r>
              <a:rPr lang="es-CO" sz="2800" dirty="0" smtClean="0"/>
              <a:t>Y el</a:t>
            </a:r>
            <a:r>
              <a:rPr lang="es-CO" sz="2800" dirty="0" smtClean="0">
                <a:solidFill>
                  <a:srgbClr val="FF0000"/>
                </a:solidFill>
              </a:rPr>
              <a:t> (CBA </a:t>
            </a:r>
            <a:r>
              <a:rPr lang="es-CO" sz="2800" dirty="0" smtClean="0">
                <a:solidFill>
                  <a:srgbClr val="FF0000"/>
                </a:solidFill>
              </a:rPr>
              <a:t>t5, </a:t>
            </a:r>
            <a:r>
              <a:rPr lang="es-CO" sz="2800" dirty="0" smtClean="0">
                <a:solidFill>
                  <a:srgbClr val="FF0000"/>
                </a:solidFill>
              </a:rPr>
              <a:t>p296,297)</a:t>
            </a:r>
            <a:r>
              <a:rPr lang="es-CO" sz="2800" dirty="0" smtClean="0"/>
              <a:t>, dice que </a:t>
            </a:r>
            <a:r>
              <a:rPr lang="es-CO" sz="2800" dirty="0" smtClean="0"/>
              <a:t>según </a:t>
            </a:r>
            <a:r>
              <a:rPr lang="es-CO" sz="2800" dirty="0" smtClean="0"/>
              <a:t>la </a:t>
            </a:r>
            <a:r>
              <a:rPr lang="es-CO" sz="2800" i="1" u="sng" dirty="0" smtClean="0"/>
              <a:t>tradición</a:t>
            </a:r>
            <a:r>
              <a:rPr lang="es-CO" sz="2800" dirty="0" smtClean="0"/>
              <a:t> y documentos </a:t>
            </a:r>
            <a:r>
              <a:rPr lang="es-CO" sz="2800" dirty="0" smtClean="0"/>
              <a:t>«</a:t>
            </a:r>
            <a:r>
              <a:rPr lang="es-CO" sz="2800" i="1" u="sng" dirty="0" smtClean="0"/>
              <a:t>espurios</a:t>
            </a:r>
            <a:r>
              <a:rPr lang="es-CO" sz="2800" dirty="0" smtClean="0"/>
              <a:t>» (quiere decir que no se consideran inspirados),  se dice que las «langostas» de las que se alimentaba Juan, </a:t>
            </a:r>
            <a:r>
              <a:rPr lang="es-CO" sz="2800" dirty="0" smtClean="0"/>
              <a:t>eran «</a:t>
            </a:r>
            <a:r>
              <a:rPr lang="es-CO" sz="2800" b="1" dirty="0" smtClean="0">
                <a:latin typeface="Agency FB" pitchFamily="34" charset="0"/>
              </a:rPr>
              <a:t>langostas de plantas</a:t>
            </a:r>
            <a:r>
              <a:rPr lang="es-CO" sz="2800" dirty="0" smtClean="0"/>
              <a:t>», «</a:t>
            </a:r>
            <a:r>
              <a:rPr lang="es-CO" sz="2800" b="1" dirty="0" smtClean="0">
                <a:latin typeface="Agency FB" pitchFamily="34" charset="0"/>
              </a:rPr>
              <a:t>puntas de plantas</a:t>
            </a:r>
            <a:r>
              <a:rPr lang="es-CO" sz="2800" dirty="0" smtClean="0"/>
              <a:t>», «</a:t>
            </a:r>
            <a:r>
              <a:rPr lang="es-CO" sz="2800" b="1" dirty="0" smtClean="0">
                <a:latin typeface="Agency FB" pitchFamily="34" charset="0"/>
              </a:rPr>
              <a:t>fruto silvestre de verano</a:t>
            </a:r>
            <a:r>
              <a:rPr lang="es-CO" sz="2800" dirty="0" smtClean="0"/>
              <a:t>», «</a:t>
            </a:r>
            <a:r>
              <a:rPr lang="es-CO" sz="2800" b="1" dirty="0" smtClean="0">
                <a:latin typeface="Agency FB" pitchFamily="34" charset="0"/>
              </a:rPr>
              <a:t>puntas de los árboles</a:t>
            </a:r>
            <a:r>
              <a:rPr lang="es-CO" sz="2800" dirty="0" smtClean="0"/>
              <a:t>», «</a:t>
            </a:r>
            <a:r>
              <a:rPr lang="es-CO" sz="2800" b="1" dirty="0" smtClean="0">
                <a:latin typeface="Agency FB" pitchFamily="34" charset="0"/>
              </a:rPr>
              <a:t>algarrobas»</a:t>
            </a:r>
            <a:r>
              <a:rPr lang="es-CO" sz="2800" dirty="0" smtClean="0"/>
              <a:t> llamada el pan de Juan. Nota. </a:t>
            </a:r>
            <a:r>
              <a:rPr lang="es-CO" sz="2800" dirty="0" smtClean="0">
                <a:solidFill>
                  <a:srgbClr val="FF0000"/>
                </a:solidFill>
              </a:rPr>
              <a:t>Como usted notará,  cada uno dice una cosa diferente. </a:t>
            </a:r>
            <a:r>
              <a:rPr lang="es-CO" sz="2800" dirty="0" smtClean="0"/>
              <a:t>Pero, </a:t>
            </a:r>
            <a:r>
              <a:rPr lang="es-CO" sz="2800" dirty="0" smtClean="0">
                <a:solidFill>
                  <a:srgbClr val="FF0000"/>
                </a:solidFill>
              </a:rPr>
              <a:t>aunque hubiese comido el insecto llamado «langosta» no era pecado ya que Dios lo permitió</a:t>
            </a:r>
            <a:r>
              <a:rPr lang="es-CO" sz="2800" dirty="0" smtClean="0"/>
              <a:t>. </a:t>
            </a:r>
            <a:endParaRPr lang="es-CO" sz="2800" dirty="0"/>
          </a:p>
        </p:txBody>
      </p:sp>
    </p:spTree>
    <p:extLst>
      <p:ext uri="{BB962C8B-B14F-4D97-AF65-F5344CB8AC3E}">
        <p14:creationId xmlns:p14="http://schemas.microsoft.com/office/powerpoint/2010/main" val="1795202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a:blipFill>
            <a:blip r:embed="rId2"/>
            <a:tile tx="0" ty="0" sx="100000" sy="100000" flip="none" algn="tl"/>
          </a:blipFill>
        </p:spPr>
        <p:txBody>
          <a:bodyPr>
            <a:normAutofit/>
          </a:bodyPr>
          <a:lstStyle/>
          <a:p>
            <a:pPr marL="0" indent="0" algn="ctr">
              <a:buNone/>
            </a:pPr>
            <a:r>
              <a:rPr lang="es-CO" dirty="0" smtClean="0"/>
              <a:t>Finalmente dice en la </a:t>
            </a:r>
            <a:r>
              <a:rPr lang="es-CO" dirty="0" smtClean="0">
                <a:solidFill>
                  <a:srgbClr val="FF0000"/>
                </a:solidFill>
              </a:rPr>
              <a:t>p298</a:t>
            </a:r>
            <a:r>
              <a:rPr lang="es-CO" dirty="0" smtClean="0"/>
              <a:t>:  «</a:t>
            </a:r>
            <a:r>
              <a:rPr lang="es-CO" dirty="0" smtClean="0">
                <a:latin typeface="Agency FB" pitchFamily="34" charset="0"/>
              </a:rPr>
              <a:t>En conclusión, deberá admitirse que con los datos históricos y lingüísticos no se puede probar a ciencia cierta de que elementos se componía la alimentación de Juan el Bautista</a:t>
            </a:r>
            <a:r>
              <a:rPr lang="es-CO" dirty="0" smtClean="0"/>
              <a:t>». </a:t>
            </a:r>
          </a:p>
          <a:p>
            <a:endParaRPr lang="es-CO" dirty="0"/>
          </a:p>
          <a:p>
            <a:pPr marL="0" indent="0" algn="ctr">
              <a:buNone/>
            </a:pPr>
            <a:r>
              <a:rPr lang="es-CO" dirty="0" smtClean="0">
                <a:latin typeface="Agency FB" pitchFamily="34" charset="0"/>
              </a:rPr>
              <a:t>De todos modos, es necesario señalar que Elena de White, al hablar de Juan el Bautista, destacó «que su </a:t>
            </a:r>
            <a:r>
              <a:rPr lang="es-CO" b="1" dirty="0" smtClean="0">
                <a:latin typeface="Agency FB" pitchFamily="34" charset="0"/>
              </a:rPr>
              <a:t>FRUGAL COMIDA</a:t>
            </a:r>
            <a:r>
              <a:rPr lang="es-CO" dirty="0" smtClean="0">
                <a:latin typeface="Agency FB" pitchFamily="34" charset="0"/>
              </a:rPr>
              <a:t>, </a:t>
            </a:r>
            <a:r>
              <a:rPr lang="es-CO" b="1" dirty="0" smtClean="0">
                <a:latin typeface="Agency FB" pitchFamily="34" charset="0"/>
              </a:rPr>
              <a:t>DE ORIGEN VEGETAL</a:t>
            </a:r>
            <a:r>
              <a:rPr lang="es-CO" dirty="0" smtClean="0">
                <a:latin typeface="Agency FB" pitchFamily="34" charset="0"/>
              </a:rPr>
              <a:t>, era una reprensión para la glotonería que prevalecía en aquella época</a:t>
            </a:r>
            <a:r>
              <a:rPr lang="es-CO" dirty="0" smtClean="0"/>
              <a:t>» ver </a:t>
            </a:r>
            <a:r>
              <a:rPr lang="es-CO" dirty="0" smtClean="0">
                <a:solidFill>
                  <a:srgbClr val="FF0000"/>
                </a:solidFill>
              </a:rPr>
              <a:t>(CRA 83; CH 72).</a:t>
            </a:r>
            <a:endParaRPr lang="es-CO" dirty="0">
              <a:solidFill>
                <a:srgbClr val="FF0000"/>
              </a:solidFill>
            </a:endParaRPr>
          </a:p>
        </p:txBody>
      </p:sp>
    </p:spTree>
    <p:extLst>
      <p:ext uri="{BB962C8B-B14F-4D97-AF65-F5344CB8AC3E}">
        <p14:creationId xmlns:p14="http://schemas.microsoft.com/office/powerpoint/2010/main" val="2292603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a:bodyPr>
          <a:lstStyle/>
          <a:p>
            <a:pPr marL="0" indent="0" algn="ctr">
              <a:buNone/>
            </a:pPr>
            <a:r>
              <a:rPr lang="es-CO" dirty="0" smtClean="0"/>
              <a:t>Juan </a:t>
            </a:r>
            <a:r>
              <a:rPr lang="es-CO" dirty="0"/>
              <a:t>no se sentía suficientemente fuerte para soportar la gran presión de la tentación que encontraría en la sociedad.  </a:t>
            </a:r>
            <a:endParaRPr lang="es-CO" dirty="0" smtClean="0"/>
          </a:p>
          <a:p>
            <a:pPr marL="0" indent="0" algn="ctr">
              <a:buNone/>
            </a:pPr>
            <a:r>
              <a:rPr lang="es-CO" dirty="0" smtClean="0"/>
              <a:t>Temía </a:t>
            </a:r>
            <a:r>
              <a:rPr lang="es-CO" dirty="0"/>
              <a:t>que su carácter fuera modelado de acuerdo con las costumbres que prevalecían entre los judíos, y escogió el desierto como su escuela, en la cual su mente podía ser debidamente educada y disciplinada por el gran libro de Dios: </a:t>
            </a:r>
            <a:r>
              <a:rPr lang="es-CO" i="1" u="sng" dirty="0"/>
              <a:t>la naturaleza</a:t>
            </a:r>
            <a:r>
              <a:rPr lang="es-CO" dirty="0"/>
              <a:t>.  </a:t>
            </a:r>
            <a:endParaRPr lang="es-CO" dirty="0" smtClean="0"/>
          </a:p>
          <a:p>
            <a:pPr marL="0" indent="0" algn="ctr">
              <a:buNone/>
            </a:pPr>
            <a:r>
              <a:rPr lang="es-CO" dirty="0" smtClean="0"/>
              <a:t>En </a:t>
            </a:r>
            <a:r>
              <a:rPr lang="es-CO" dirty="0"/>
              <a:t>el desierto, Juan podía negarse a sí mismo más fácilmente, dominar su apetito y vestirse de acuerdo con la sencillez natural</a:t>
            </a:r>
            <a:r>
              <a:rPr lang="es-CO" dirty="0" smtClean="0"/>
              <a:t>.</a:t>
            </a:r>
          </a:p>
        </p:txBody>
      </p:sp>
    </p:spTree>
    <p:extLst>
      <p:ext uri="{BB962C8B-B14F-4D97-AF65-F5344CB8AC3E}">
        <p14:creationId xmlns:p14="http://schemas.microsoft.com/office/powerpoint/2010/main" val="5847164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fontScale="85000" lnSpcReduction="10000"/>
          </a:bodyPr>
          <a:lstStyle/>
          <a:p>
            <a:pPr marL="0" indent="0" algn="ctr">
              <a:buNone/>
            </a:pPr>
            <a:r>
              <a:rPr lang="es-CO" dirty="0"/>
              <a:t>Juan se estaba capacitando mediante las privaciones y las dificultades para disciplinar de tal manera todas sus facultades físicas y mentales, que pudiera sostenerse entre las gentes tan inconmovible frente a las circunstancias como las rocas y montañas del desierto que lo habían rodeado durante </a:t>
            </a:r>
            <a:r>
              <a:rPr lang="es-CO" i="1" u="sng" dirty="0"/>
              <a:t>treinta años</a:t>
            </a:r>
            <a:r>
              <a:rPr lang="es-CO" dirty="0"/>
              <a:t> </a:t>
            </a:r>
            <a:r>
              <a:rPr lang="es-CO" dirty="0">
                <a:solidFill>
                  <a:srgbClr val="FF0000"/>
                </a:solidFill>
              </a:rPr>
              <a:t>(2SP 47).</a:t>
            </a:r>
          </a:p>
          <a:p>
            <a:endParaRPr lang="es-CO" dirty="0"/>
          </a:p>
          <a:p>
            <a:pPr marL="0" indent="0" algn="ctr">
              <a:buNone/>
            </a:pPr>
            <a:r>
              <a:rPr lang="es-CO" sz="3800" b="1" dirty="0"/>
              <a:t>Satanás no pudo mover a Juan</a:t>
            </a:r>
            <a:r>
              <a:rPr lang="es-CO" sz="3800" b="1" dirty="0" smtClean="0"/>
              <a:t>.</a:t>
            </a:r>
            <a:endParaRPr lang="es-CO" sz="3800" b="1" dirty="0"/>
          </a:p>
          <a:p>
            <a:pPr marL="0" indent="0" algn="ctr">
              <a:buNone/>
            </a:pPr>
            <a:r>
              <a:rPr lang="es-CO" dirty="0"/>
              <a:t>La niñez, juventud y edad viril de Juan -</a:t>
            </a:r>
            <a:r>
              <a:rPr lang="es-CO" i="1" u="sng" dirty="0"/>
              <a:t>que vino con el espíritu y el poder de Elías para hacer una obra especial de preparar el camino para el Redentor del mundo</a:t>
            </a:r>
            <a:r>
              <a:rPr lang="es-CO" dirty="0"/>
              <a:t>- se distinguieron por su firmeza y poder moral.  Satanás no pudo moverlo de su integridad </a:t>
            </a:r>
            <a:endParaRPr lang="es-CO" dirty="0" smtClean="0"/>
          </a:p>
          <a:p>
            <a:pPr marL="0" indent="0" algn="ctr">
              <a:buNone/>
            </a:pPr>
            <a:r>
              <a:rPr lang="es-CO" dirty="0" smtClean="0">
                <a:solidFill>
                  <a:srgbClr val="FF0000"/>
                </a:solidFill>
              </a:rPr>
              <a:t>(</a:t>
            </a:r>
            <a:r>
              <a:rPr lang="es-CO" dirty="0">
                <a:solidFill>
                  <a:srgbClr val="FF0000"/>
                </a:solidFill>
              </a:rPr>
              <a:t>RH 3-3-1874).</a:t>
            </a:r>
          </a:p>
        </p:txBody>
      </p:sp>
    </p:spTree>
    <p:extLst>
      <p:ext uri="{BB962C8B-B14F-4D97-AF65-F5344CB8AC3E}">
        <p14:creationId xmlns:p14="http://schemas.microsoft.com/office/powerpoint/2010/main" val="2456538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heel(1)">
                                      <p:cBhvr>
                                        <p:cTn id="21" dur="2000"/>
                                        <p:tgtEl>
                                          <p:spTgt spid="3">
                                            <p:txEl>
                                              <p:pRg st="3" end="3"/>
                                            </p:txEl>
                                          </p:spTgt>
                                        </p:tgtEl>
                                      </p:cBhvr>
                                    </p:animEffect>
                                  </p:childTnLst>
                                </p:cTn>
                              </p:par>
                              <p:par>
                                <p:cTn id="22" presetID="21" presetClass="entr" presetSubtype="1"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wheel(1)">
                                      <p:cBhvr>
                                        <p:cTn id="24"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92500"/>
          </a:bodyPr>
          <a:lstStyle/>
          <a:p>
            <a:pPr marL="0" indent="0" algn="ctr">
              <a:buNone/>
            </a:pPr>
            <a:r>
              <a:rPr lang="es-CO" dirty="0" smtClean="0"/>
              <a:t>El ángel Gabriel le había dicho a Zacarías: «Y </a:t>
            </a:r>
            <a:r>
              <a:rPr lang="es-CO" dirty="0"/>
              <a:t>tendrás gozo y alegría, y muchos se regocijarán de su nacimiento; </a:t>
            </a:r>
            <a:r>
              <a:rPr lang="es-CO" b="1" baseline="30000" dirty="0" smtClean="0"/>
              <a:t>15 </a:t>
            </a:r>
            <a:r>
              <a:rPr lang="es-CO" dirty="0"/>
              <a:t>porque será grande delante de Dios. No beberá </a:t>
            </a:r>
            <a:r>
              <a:rPr lang="es-CO" i="1" u="sng" dirty="0"/>
              <a:t>vino ni sidra</a:t>
            </a:r>
            <a:r>
              <a:rPr lang="es-CO" dirty="0"/>
              <a:t>, y será lleno del Espíritu Santo, aun desde el vientre de su madre</a:t>
            </a:r>
            <a:r>
              <a:rPr lang="es-CO" dirty="0" smtClean="0"/>
              <a:t>.</a:t>
            </a:r>
            <a:endParaRPr lang="es-CO" dirty="0"/>
          </a:p>
          <a:p>
            <a:endParaRPr lang="es-CO" b="1" baseline="30000" dirty="0" smtClean="0"/>
          </a:p>
          <a:p>
            <a:pPr marL="0" indent="0" algn="ctr">
              <a:buNone/>
            </a:pPr>
            <a:r>
              <a:rPr lang="es-CO" b="1" baseline="30000" dirty="0" smtClean="0"/>
              <a:t>16 </a:t>
            </a:r>
            <a:r>
              <a:rPr lang="es-CO" dirty="0"/>
              <a:t>Y hará que muchos de los hijos de Israel se conviertan al Señor Dios de </a:t>
            </a:r>
            <a:r>
              <a:rPr lang="es-CO" dirty="0" smtClean="0"/>
              <a:t>ellos.</a:t>
            </a:r>
            <a:r>
              <a:rPr lang="es-CO" b="1" baseline="30000" dirty="0" smtClean="0"/>
              <a:t>17 </a:t>
            </a:r>
            <a:r>
              <a:rPr lang="es-CO" dirty="0"/>
              <a:t>E irá delante de él </a:t>
            </a:r>
            <a:r>
              <a:rPr lang="es-CO" dirty="0" smtClean="0"/>
              <a:t>(Cristo) con </a:t>
            </a:r>
            <a:r>
              <a:rPr lang="es-CO" dirty="0"/>
              <a:t>el </a:t>
            </a:r>
            <a:r>
              <a:rPr lang="es-CO" i="1" u="sng" dirty="0"/>
              <a:t>espíritu y el poder de Elías</a:t>
            </a:r>
            <a:r>
              <a:rPr lang="es-CO" dirty="0"/>
              <a:t>, para hacer volver los corazones de los padres a los hijos, y de los rebeldes a la prudencia de los justos, para preparar al Señor un pueblo bien </a:t>
            </a:r>
            <a:r>
              <a:rPr lang="es-CO" dirty="0" smtClean="0"/>
              <a:t>dispuesto». </a:t>
            </a:r>
            <a:endParaRPr lang="es-CO" dirty="0"/>
          </a:p>
        </p:txBody>
      </p:sp>
    </p:spTree>
    <p:extLst>
      <p:ext uri="{BB962C8B-B14F-4D97-AF65-F5344CB8AC3E}">
        <p14:creationId xmlns:p14="http://schemas.microsoft.com/office/powerpoint/2010/main" val="4175231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92500" lnSpcReduction="10000"/>
          </a:bodyPr>
          <a:lstStyle/>
          <a:p>
            <a:pPr marL="0" indent="0" algn="ctr">
              <a:buNone/>
            </a:pPr>
            <a:r>
              <a:rPr lang="es-CO" dirty="0"/>
              <a:t>Y cumpliéndose </a:t>
            </a:r>
            <a:r>
              <a:rPr lang="es-CO" dirty="0" smtClean="0"/>
              <a:t>esto el</a:t>
            </a:r>
            <a:r>
              <a:rPr lang="es-CO" dirty="0"/>
              <a:t>  apóstol </a:t>
            </a:r>
            <a:r>
              <a:rPr lang="es-CO" dirty="0">
                <a:solidFill>
                  <a:srgbClr val="FF0000"/>
                </a:solidFill>
              </a:rPr>
              <a:t>Mateo en el cap. 3:1-3</a:t>
            </a:r>
            <a:r>
              <a:rPr lang="es-CO" dirty="0"/>
              <a:t>. Dijo:</a:t>
            </a:r>
            <a:br>
              <a:rPr lang="es-CO" dirty="0"/>
            </a:br>
            <a:r>
              <a:rPr lang="es-CO" b="1" dirty="0" smtClean="0"/>
              <a:t>“</a:t>
            </a:r>
            <a:r>
              <a:rPr lang="es-CO" b="1" dirty="0"/>
              <a:t>En esos días se presentó Juan el</a:t>
            </a:r>
            <a:br>
              <a:rPr lang="es-CO" b="1" dirty="0"/>
            </a:br>
            <a:r>
              <a:rPr lang="es-CO" b="1" dirty="0"/>
              <a:t>Bautista predicando en el desierto de Judea.  Decía: "¡Arrepentíos, que el reino de los</a:t>
            </a:r>
            <a:br>
              <a:rPr lang="es-CO" b="1" dirty="0"/>
            </a:br>
            <a:r>
              <a:rPr lang="es-CO" b="1" dirty="0"/>
              <a:t>cielos se ha acercado</a:t>
            </a:r>
            <a:r>
              <a:rPr lang="es-CO" b="1" dirty="0" smtClean="0"/>
              <a:t>!« Este </a:t>
            </a:r>
            <a:r>
              <a:rPr lang="es-CO" b="1" dirty="0"/>
              <a:t>es aquel de quien el profeta Isaías dijo:</a:t>
            </a:r>
            <a:br>
              <a:rPr lang="es-CO" b="1" dirty="0"/>
            </a:br>
            <a:r>
              <a:rPr lang="es-CO" b="1" dirty="0"/>
              <a:t>"Voz que clama en el desierto. Preparad el camino del Señor. Enderezad sus</a:t>
            </a:r>
            <a:br>
              <a:rPr lang="es-CO" b="1" dirty="0"/>
            </a:br>
            <a:r>
              <a:rPr lang="es-CO" b="1" dirty="0"/>
              <a:t>sendas</a:t>
            </a:r>
            <a:r>
              <a:rPr lang="es-CO" b="1" dirty="0" smtClean="0"/>
              <a:t>.” </a:t>
            </a:r>
            <a:r>
              <a:rPr lang="es-CO" b="1" dirty="0" smtClean="0">
                <a:solidFill>
                  <a:srgbClr val="FF0000"/>
                </a:solidFill>
              </a:rPr>
              <a:t>(Isaías 40:3)</a:t>
            </a:r>
            <a:r>
              <a:rPr lang="es-CO" b="1" dirty="0" smtClean="0"/>
              <a:t>.</a:t>
            </a:r>
          </a:p>
          <a:p>
            <a:pPr marL="0" indent="0" algn="ctr">
              <a:buNone/>
            </a:pPr>
            <a:r>
              <a:rPr lang="es-CO" dirty="0" smtClean="0"/>
              <a:t>Note que su nombre era simplemente «Juan», el cual le fue puesto por el ángel y su padre; y su sobrenombre Bautista se le colocó después porque Bautizaba.</a:t>
            </a:r>
            <a:endParaRPr lang="es-CO" dirty="0"/>
          </a:p>
        </p:txBody>
      </p:sp>
    </p:spTree>
    <p:extLst>
      <p:ext uri="{BB962C8B-B14F-4D97-AF65-F5344CB8AC3E}">
        <p14:creationId xmlns:p14="http://schemas.microsoft.com/office/powerpoint/2010/main" val="4189724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2088232"/>
          </a:xfrm>
        </p:spPr>
        <p:txBody>
          <a:bodyPr>
            <a:noAutofit/>
          </a:bodyPr>
          <a:lstStyle/>
          <a:p>
            <a:pPr marL="0" indent="0" algn="ctr">
              <a:buNone/>
            </a:pPr>
            <a:r>
              <a:rPr lang="es-CO" b="1" i="1" dirty="0" smtClean="0">
                <a:solidFill>
                  <a:srgbClr val="FF0000"/>
                </a:solidFill>
              </a:rPr>
              <a:t>Preguntamos ¿cómo </a:t>
            </a:r>
            <a:r>
              <a:rPr lang="es-CO" b="1" i="1" dirty="0">
                <a:solidFill>
                  <a:srgbClr val="FF0000"/>
                </a:solidFill>
              </a:rPr>
              <a:t>estaba el pueblo en el </a:t>
            </a:r>
            <a:r>
              <a:rPr lang="es-CO" b="1" i="1" dirty="0" smtClean="0">
                <a:solidFill>
                  <a:srgbClr val="FF0000"/>
                </a:solidFill>
              </a:rPr>
              <a:t>tiempo cuando </a:t>
            </a:r>
            <a:r>
              <a:rPr lang="es-CO" b="1" i="1" dirty="0">
                <a:solidFill>
                  <a:srgbClr val="FF0000"/>
                </a:solidFill>
              </a:rPr>
              <a:t>se apareció Juan el Bautista, sería su condición mejor que la del </a:t>
            </a:r>
            <a:r>
              <a:rPr lang="es-CO" b="1" i="1" dirty="0" smtClean="0">
                <a:solidFill>
                  <a:srgbClr val="FF0000"/>
                </a:solidFill>
              </a:rPr>
              <a:t>tiempo de </a:t>
            </a:r>
            <a:r>
              <a:rPr lang="es-CO" b="1" i="1" dirty="0">
                <a:solidFill>
                  <a:srgbClr val="FF0000"/>
                </a:solidFill>
              </a:rPr>
              <a:t>Elías tisbita? </a:t>
            </a:r>
            <a:r>
              <a:rPr lang="es-CO" sz="2400" dirty="0"/>
              <a:t/>
            </a:r>
            <a:br>
              <a:rPr lang="es-CO" sz="2400" dirty="0"/>
            </a:br>
            <a:endParaRPr lang="es-CO" sz="2400" dirty="0"/>
          </a:p>
        </p:txBody>
      </p:sp>
      <p:pic>
        <p:nvPicPr>
          <p:cNvPr id="1026" name="Picture 2" descr="http://t1.gstatic.com/images?q=tbn:ANd9GcT6Uc10wOb5nxaSZTFy2QP-MQjmbAHFR0uBRxtGrF0Y6-GDdIGN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492896"/>
            <a:ext cx="2808312" cy="388843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2492896"/>
            <a:ext cx="5760640" cy="4401205"/>
          </a:xfrm>
          <a:prstGeom prst="rect">
            <a:avLst/>
          </a:prstGeom>
        </p:spPr>
        <p:txBody>
          <a:bodyPr wrap="square">
            <a:spAutoFit/>
          </a:bodyPr>
          <a:lstStyle/>
          <a:p>
            <a:pPr algn="ctr"/>
            <a:r>
              <a:rPr lang="es-CO" sz="2800" dirty="0"/>
              <a:t>Dice la inspiración:</a:t>
            </a:r>
            <a:br>
              <a:rPr lang="es-CO" sz="2800" dirty="0"/>
            </a:br>
            <a:r>
              <a:rPr lang="es-CO" sz="2800" b="1" dirty="0"/>
              <a:t>“El pueblo a quien Dios había llamado para ser columna y base de la verdad, </a:t>
            </a:r>
            <a:r>
              <a:rPr lang="es-CO" sz="2800" b="1" i="1" u="sng" dirty="0"/>
              <a:t>había llegado a ser representante de Satanás</a:t>
            </a:r>
            <a:r>
              <a:rPr lang="es-CO" sz="2800" b="1" dirty="0"/>
              <a:t>. Hacia la obra que este deseaba que hiciese, y seguía una conducta que representaba falsamente el carácter de Dios...” </a:t>
            </a:r>
          </a:p>
          <a:p>
            <a:pPr algn="ctr"/>
            <a:r>
              <a:rPr lang="es-CO" sz="2800" b="1" dirty="0">
                <a:solidFill>
                  <a:srgbClr val="FF0000"/>
                </a:solidFill>
              </a:rPr>
              <a:t>El Deseado de todas la gentes pg. 27</a:t>
            </a:r>
            <a:r>
              <a:rPr lang="es-CO" sz="2800" b="1" dirty="0" smtClean="0">
                <a:solidFill>
                  <a:srgbClr val="FF0000"/>
                </a:solidFill>
              </a:rPr>
              <a:t>.</a:t>
            </a:r>
            <a:endParaRPr lang="es-CO" sz="2800" dirty="0"/>
          </a:p>
        </p:txBody>
      </p:sp>
    </p:spTree>
    <p:extLst>
      <p:ext uri="{BB962C8B-B14F-4D97-AF65-F5344CB8AC3E}">
        <p14:creationId xmlns:p14="http://schemas.microsoft.com/office/powerpoint/2010/main" val="1590730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heel(1)">
                                      <p:cBhvr>
                                        <p:cTn id="7" dur="2000"/>
                                        <p:tgtEl>
                                          <p:spTgt spid="4">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wheel(1)">
                                      <p:cBhvr>
                                        <p:cTn id="10" dur="2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548680"/>
            <a:ext cx="8229600" cy="5760640"/>
          </a:xfrm>
        </p:spPr>
        <p:txBody>
          <a:bodyPr>
            <a:normAutofit/>
          </a:bodyPr>
          <a:lstStyle/>
          <a:p>
            <a:pPr marL="0" indent="0" algn="ctr">
              <a:buNone/>
            </a:pPr>
            <a:r>
              <a:rPr lang="es-CO" b="1" dirty="0"/>
              <a:t>En el tiempo de Juan el Bautista, la</a:t>
            </a:r>
            <a:br>
              <a:rPr lang="es-CO" b="1" dirty="0"/>
            </a:br>
            <a:r>
              <a:rPr lang="es-CO" b="1" dirty="0"/>
              <a:t>codicia de las riquezas, y el amor al lujo y a la ostentación, se habían</a:t>
            </a:r>
            <a:br>
              <a:rPr lang="es-CO" b="1" dirty="0"/>
            </a:br>
            <a:r>
              <a:rPr lang="es-CO" b="1" dirty="0"/>
              <a:t>difundido extensamente. </a:t>
            </a:r>
            <a:endParaRPr lang="es-CO" b="1" dirty="0" smtClean="0"/>
          </a:p>
          <a:p>
            <a:pPr marL="0" indent="0" algn="ctr">
              <a:buNone/>
            </a:pPr>
            <a:endParaRPr lang="es-CO" b="1" dirty="0" smtClean="0"/>
          </a:p>
          <a:p>
            <a:pPr marL="0" indent="0" algn="ctr">
              <a:buNone/>
            </a:pPr>
            <a:r>
              <a:rPr lang="es-CO" b="1" dirty="0" smtClean="0"/>
              <a:t>Los </a:t>
            </a:r>
            <a:r>
              <a:rPr lang="es-CO" b="1" dirty="0"/>
              <a:t>placeres sensuales, banquetes y borracheras estaban</a:t>
            </a:r>
            <a:br>
              <a:rPr lang="es-CO" b="1" dirty="0"/>
            </a:br>
            <a:r>
              <a:rPr lang="es-CO" b="1" dirty="0"/>
              <a:t>ocasionando enfermedades físicas y degeneración embotando las percepciones</a:t>
            </a:r>
            <a:br>
              <a:rPr lang="es-CO" b="1" dirty="0"/>
            </a:br>
            <a:r>
              <a:rPr lang="es-CO" b="1" dirty="0"/>
              <a:t>espirituales.” </a:t>
            </a:r>
          </a:p>
          <a:p>
            <a:pPr marL="0" indent="0" algn="ctr">
              <a:buNone/>
            </a:pPr>
            <a:r>
              <a:rPr lang="es-CO" b="1" dirty="0" smtClean="0">
                <a:solidFill>
                  <a:srgbClr val="FF0000"/>
                </a:solidFill>
              </a:rPr>
              <a:t>El </a:t>
            </a:r>
            <a:r>
              <a:rPr lang="es-CO" b="1" dirty="0">
                <a:solidFill>
                  <a:srgbClr val="FF0000"/>
                </a:solidFill>
              </a:rPr>
              <a:t>Deseado de todas la gentes pg. 75.</a:t>
            </a:r>
            <a:endParaRPr lang="es-CO" dirty="0">
              <a:solidFill>
                <a:srgbClr val="FF0000"/>
              </a:solidFill>
            </a:endParaRPr>
          </a:p>
        </p:txBody>
      </p:sp>
    </p:spTree>
    <p:extLst>
      <p:ext uri="{BB962C8B-B14F-4D97-AF65-F5344CB8AC3E}">
        <p14:creationId xmlns:p14="http://schemas.microsoft.com/office/powerpoint/2010/main" val="3297358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heel(1)">
                                      <p:cBhvr>
                                        <p:cTn id="15" dur="2000"/>
                                        <p:tgtEl>
                                          <p:spTgt spid="3">
                                            <p:txEl>
                                              <p:pRg st="2" end="2"/>
                                            </p:txEl>
                                          </p:spTgt>
                                        </p:tgtEl>
                                      </p:cBhvr>
                                    </p:animEffect>
                                  </p:childTnLst>
                                </p:cTn>
                              </p:par>
                              <p:par>
                                <p:cTn id="16" presetID="21" presetClass="entr" presetSubtype="1"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heel(1)">
                                      <p:cBhvr>
                                        <p:cTn id="18"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fontScale="85000" lnSpcReduction="20000"/>
          </a:bodyPr>
          <a:lstStyle/>
          <a:p>
            <a:pPr marL="0" indent="0" algn="ctr">
              <a:buNone/>
            </a:pPr>
            <a:r>
              <a:rPr lang="es-CO" dirty="0"/>
              <a:t>Tristemente la historia se estaba repitiendo en </a:t>
            </a:r>
            <a:r>
              <a:rPr lang="es-CO" dirty="0" smtClean="0"/>
              <a:t>el tiempo </a:t>
            </a:r>
            <a:r>
              <a:rPr lang="es-CO" dirty="0"/>
              <a:t>de Juan el bautista, el pueblo esta lejos de ser lo que debía ser, </a:t>
            </a:r>
            <a:r>
              <a:rPr lang="es-CO" dirty="0" smtClean="0"/>
              <a:t>si estaba </a:t>
            </a:r>
            <a:r>
              <a:rPr lang="es-CO" dirty="0"/>
              <a:t>también en gran apostasía y Dios sabiendo esto profetizo lo siguiente:</a:t>
            </a:r>
          </a:p>
          <a:p>
            <a:pPr marL="0" indent="0" algn="ctr">
              <a:buNone/>
            </a:pPr>
            <a:r>
              <a:rPr lang="es-CO" dirty="0"/>
              <a:t/>
            </a:r>
            <a:br>
              <a:rPr lang="es-CO" dirty="0"/>
            </a:br>
            <a:r>
              <a:rPr lang="es-CO" b="1" dirty="0"/>
              <a:t>“Pero el ángel le dijo: "¡</a:t>
            </a:r>
            <a:r>
              <a:rPr lang="es-CO" b="1" dirty="0" smtClean="0"/>
              <a:t>Zacarías, no </a:t>
            </a:r>
            <a:r>
              <a:rPr lang="es-CO" b="1" dirty="0"/>
              <a:t>temas! Tu oración ha sido oída. Isabel tu esposa, dará a luz un hijo, y </a:t>
            </a:r>
            <a:r>
              <a:rPr lang="es-CO" b="1" dirty="0" smtClean="0"/>
              <a:t>lo llamarás </a:t>
            </a:r>
            <a:r>
              <a:rPr lang="es-CO" b="1" dirty="0"/>
              <a:t>Juan. "Tendrás gozo y alegría, y muchos se gozarán de </a:t>
            </a:r>
            <a:r>
              <a:rPr lang="es-CO" b="1" dirty="0" smtClean="0"/>
              <a:t>su nacimiento</a:t>
            </a:r>
            <a:r>
              <a:rPr lang="es-CO" b="1" dirty="0"/>
              <a:t>, "porque él será grande ante el Señor. No beberá vino ni </a:t>
            </a:r>
            <a:r>
              <a:rPr lang="es-CO" b="1" dirty="0" smtClean="0"/>
              <a:t>licor, y </a:t>
            </a:r>
            <a:r>
              <a:rPr lang="es-CO" b="1" dirty="0"/>
              <a:t>será lleno del Espíritu Santo, aun desde el seno de su madre. "</a:t>
            </a:r>
            <a:r>
              <a:rPr lang="es-CO" b="1" dirty="0" smtClean="0"/>
              <a:t>Hará volver </a:t>
            </a:r>
            <a:r>
              <a:rPr lang="es-CO" b="1" dirty="0"/>
              <a:t>a muchos israelitas al Señor su Dios. </a:t>
            </a:r>
            <a:r>
              <a:rPr lang="es-CO" b="1" dirty="0" smtClean="0"/>
              <a:t>"</a:t>
            </a:r>
            <a:r>
              <a:rPr lang="es-CO" b="1" dirty="0"/>
              <a:t>Precederá al Señor, con el espíritu y el poder de Elías, </a:t>
            </a:r>
            <a:r>
              <a:rPr lang="es-CO" b="1" dirty="0" smtClean="0"/>
              <a:t>para volver </a:t>
            </a:r>
            <a:r>
              <a:rPr lang="es-CO" b="1" dirty="0"/>
              <a:t>el corazón de los padres a los hijos, y de los rebeldes a la </a:t>
            </a:r>
            <a:r>
              <a:rPr lang="es-CO" b="1" dirty="0" smtClean="0"/>
              <a:t>prudencia de </a:t>
            </a:r>
            <a:r>
              <a:rPr lang="es-CO" b="1" dirty="0"/>
              <a:t>los justos; a fin de preparar para el Señor un pueblo bien dispuesto".</a:t>
            </a:r>
            <a:br>
              <a:rPr lang="es-CO" b="1" dirty="0"/>
            </a:br>
            <a:r>
              <a:rPr lang="es-CO" b="1" dirty="0" smtClean="0">
                <a:solidFill>
                  <a:srgbClr val="FF0000"/>
                </a:solidFill>
              </a:rPr>
              <a:t>Luc</a:t>
            </a:r>
            <a:r>
              <a:rPr lang="es-CO" b="1" dirty="0">
                <a:solidFill>
                  <a:srgbClr val="FF0000"/>
                </a:solidFill>
              </a:rPr>
              <a:t>. 1:13:17.</a:t>
            </a:r>
            <a:endParaRPr lang="es-CO" dirty="0">
              <a:solidFill>
                <a:srgbClr val="FF0000"/>
              </a:solidFill>
            </a:endParaRPr>
          </a:p>
          <a:p>
            <a:endParaRPr lang="es-CO" dirty="0"/>
          </a:p>
        </p:txBody>
      </p:sp>
    </p:spTree>
    <p:extLst>
      <p:ext uri="{BB962C8B-B14F-4D97-AF65-F5344CB8AC3E}">
        <p14:creationId xmlns:p14="http://schemas.microsoft.com/office/powerpoint/2010/main" val="82046533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O" b="1" i="1" dirty="0" smtClean="0">
                <a:solidFill>
                  <a:srgbClr val="FF0000"/>
                </a:solidFill>
              </a:rPr>
              <a:t>El poder del Evangelio se ve en la reconciliación.</a:t>
            </a:r>
            <a:endParaRPr lang="es-CO" b="1" i="1" dirty="0">
              <a:solidFill>
                <a:srgbClr val="FF0000"/>
              </a:solidFill>
            </a:endParaRPr>
          </a:p>
        </p:txBody>
      </p:sp>
      <p:pic>
        <p:nvPicPr>
          <p:cNvPr id="2050" name="Picture 2" descr="http://dehc77.files.wordpress.com/2011/09/reconciliacio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3660" y="1500633"/>
            <a:ext cx="2464788" cy="2216399"/>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4" descr="data:image/jpeg;base64,/9j/4AAQSkZJRgABAQAAAQABAAD/2wCEAAkGBhQSEBQUEhQVFBQWFxcUFRYUFBUUFhcWGBQVFBUVFhcXHCYeFxkjGhQUHy8gJCcpLCwsFR8xNTAqNSYrLCkBCQoKDgwOGA8PFykcHBwpKSkpKSkpKSkpKSkpKSkpKSkpKSksKSkpKSkpKSksKSkpKSk2NTUpKSksKSkpLCksKf/AABEIAOsA1gMBIgACEQEDEQH/xAAcAAABBQEBAQAAAAAAAAAAAAAFAAIDBAcGAQj/xAA8EAABAwIEAwYEBAYCAQUAAAABAAIRAyEEEjFBBVFhBhMicYGRBzKh8BRCscEjUmKS0eEzcvEVU3OCsv/EABkBAAIDAQAAAAAAAAAAAAAAAAABAgMEBf/EACIRAAICAwEAAgMBAQAAAAAAAAABAhEDITESBEETMlEicf/aAAwDAQACEQMRAD8A3FJJNJQA5eEpuZMhOhWS5k3vAmQvCxFBZNK9UGVODkUFkkrwuULimuSGT94E7MqwKaXIAt5gmd4qxevC8oAtd+E5rwVQc9RisUgCbngJNeChjqpO69Y9FjoJkrxr0PdiVH+IKLCgqXBLMgzq5SfiiUWFBnMEpQalXM6p5xsOlFhQXSQ7/wBQKmw2ILndBqmFFtJJJAhJpCcvEAeQlC9SQA2Ek5JADYXmVOlNNQb287JgItTCxV6nGqAMGtSBGoNRkj6oJ2p7d0MHRzhza1R093TY9pLyBqSJysG5/VFhTfDoMqB8a7aYLC/8+JpMd/KHZ3+WRklYL2s7a4/GE97Vcyn/AOzSJYxo2mDLvN3subp4An1/1uoOaLViZsfFfj3h2kjD4erW/qqOFFp6xdyAv+P+Jm2Fw8dX1SfeyzSpSInp+3VQlt9EvVj/ABo2Lhvx9YSBicK5gmC6jUzx1yPAJ9CtG4J2gw+Mpd5hqrajfzASHMPJ7CJafP3Xyvl5/fRE+z/Ha2CrsrUHFrxEi+V7d2PA+ZpCdg4fw+oyF5KHdme0VPHYVlejo6zmEy6m8DxU3eWo5ggolCCsYSvJTiF4gBjk0hSEJkIGeJjk8heEIGIPRnAMAaBvuhFOndG8K0Btk0JkySSSZASSSSAEvIXqSAPFHXrhjS5xAaASSbAAXJKkJWV/EXtQalQ0KZIZSMv3D3NImBqQz2J8khpWXO0fxPsRhYDRrUcJJgx4GkWnYuWbcS7R4jEPHeVKrp/mJIadoAgajbmm/iMzi52Yybsi3TS8xyUeJbIJbmIDojnMm/I+RUGy+MClhcDUxNfuWEZ3G8CWhsXeZ2bv1stLwfZ6jQphjGTAEuPzOIGrj9VU+G/AR3dSuGw+o7uxrZlMwQJ2LpvvC6/GcMLRpPkseZylzhvwRjDvWcbV4HRzl3dibbcv1QziXCmkEhona3LqumxDY+vn7IJxE2O1j6xZZ03ZraTOG4lw6Jjl+9vdD6uFt19NBzRzi4M+Vjb1EITXdcARHS+11phJmSUVZRFGNAetx78lE+nCtufNvS19/YWTHgED9oPQm2itUiho6H4b9sfwGLioT+HrQyr/AEmYbVj+mb/0kr6HhfJpp20+9L/VfRfwx4scRwug55zPYHUXHUnunZWk9cuVXRdmXJGnZ0pCaWqUtTSFIrIivE9wTSEAMITCFKWprmoGeMRjBDwhCw1FsN8oTQmTJJJJkRJJJIASSSSAKPGcZ3VCrU/kY5w8wLfWFg+LovqGSSHHM6JzX113nN9Vtna0n8JUA/NDdt3CdfJZEaAp+OZLQ4gQDmk5YcAdd4HJQky3GBKlKpqG5ALc4O46ROxUWOw7g4NBDidHAi38x5Dp6opiXy8mwI8e4ANvCIkzabclHioNE1HNLWtuALg3vbUlxnyVLZrgmzVexeEy4WlJkhjSepMk6dSrnFMQWm310XHdk+L4h9HDvolgpuYWOpmxY9hIN/LLY3uifaPiD2th0hxsdYI8tlTdKi5QbnsoVqwcZ3J+koJxQiOZkyeQveye7FyAb3On6/59FTxtUEHmAYOvss9muq4czxJsGLa35yRqhFSmIsL8vXZEMdUvMk8tDfXRMwmCdVcS2XEa7AAaFztvJXR0jO9vQMdT/bQa8vWEhT56RExHIo/S4LSM/wDLUIu9zTlbOpFNpuY90PxlAUnkTmaWhzTGrDJnoRopKSekRljaVsHd1J+pnyWt/ArGg0MXR3ZVbVHk9mUnyzU1kdSrmMNtqZ6bLWPgRw2G4uteCadAdS0Go/2zgK/GY8yVGpwmlqkITCFoMhE4JpCkcE0qJIYU1PITUASUSDqilI2QYIjgZ3TEy4kkkmISSSSAEklK8lAAXtkYwVUj8oDvZw3WIYrGF4cIdI8Vj8sG8ctlvvF8F31CpTt42OaJ0kiB9YWAcQwpolzH2qCZZJ1JuOn+lGRZjImYUxnbHOzoMwR4ZMnWZHVRdr67stFpJFMUy6JNnCoWO6mIH9yMcPw8PY6qREsa1trZSSTHUz5rqsHwGlisUHVMsU8z2MtGY5RcHWCJvussjpYX520VOyvAX0MFh2GadWo51Z0GHNL/AJGmQfytbPmiHF6dZ/gezM7UZJ9oNh0JKscV7QfhA3v8pOYZphxjmIvZdCcOC1xzbWH19VS16st9eKs4Otw4tpjMA0gXFjczJkEDdBK1Mukf4XT8TcCTNo16eS5bF4uHENiCs9bNeqA+I4c2TM+lkWbSNLCVHUwIptzvZzYTln/tJlD9XXRqc+EqUmkB1UgA6nK0gkRrEclK9laSXCv2XpEts8PaQYP5gTcB3qRdc5xsAOA/lLw3oM5IHlqujr4Q4YZWvAdkAq1NvmzQxnPS55LncS3MSRPITy2nrv6px7Ysm40AnEjoT9FvXwawwbwlhGr6tZ7uhz5I9mj3WG9zHn9nX0Xb9hviyOHsbhcRRzUWkubUpEl7c5LjmaTDxPKFvxO2crPHRuMJpQPs126wePLm4arme0SWOaWPjmGu1HUaI85ttFoMZCU0tUkJpSYEbkxwUkJpSJCo6otS0Qmm+EUw9QEWTQmSpJJJiEmuK9XE/EHte2lSqYajmfiKjcgytMMDhcl3PLMAXuE0rYBXiPb/AAFB+SriqTXRMSXe+UGPJP4b23wmIBNGsHtaYLgyoGzyzFsE9FjGE+GFapGctotJvu9o5hotm/daJVrUcJh6VCkIYxpDJ3LYzSd3EySVXlyQhpO2acXx5Te0dTxDtCGNmnSqVjyZlaB5ueQAs/7Q9nS/EVcZXJoNeGllI5X1MwbDpIOUCQI1Oq7fD8TaaTXMGYuHgGkm2p2EkX6oDxjgRxBBxFUtkgNp0bl3MBxEn0AVEptrRbjxwjP/AFxHFNaDD3eKXSHeEloFtjbdTOxBa3W2zgY9Cumo9jcGJy0s8WJNR2gJF3AgT0CdX4ExoGWgwtnxAmQADeb3lVODfS+OaKukcHjMNUqFj25auQkOZVeIIkFpGcjkd5ELr39rHABteiC0yJpPa9zeRhpKkbwMNdno92IOgpA84kOOtyJ0VTFYG0uo0nuh5vSDLFob4g3UQPdFMl+SMmVeMVQQQDLtWz+YRI+n6FchWxF1a7SYypmZ4Cws0iwGW7bDaP35oZjqoLsw0cA4DlOyoUWa5TTWmSVsbyUZqZnNMkFl2kEgg8wUOp4jxHr/AJVpkqVUVqRbqOLzLiXear4qsGg7KM1MrTKA4ziWZ3RSx43N6K8mVRWy5Wx4ZoLn7lBatUuJJMk7plauXfcJrWE6ArpY8Sgc7Jkcy1gOIvo1A9hLXtnK4SHAxEggrpezPbTEUq7azar31J8QqPc4VBux0k2I5aLkQ0zYGdNFYwbXMfJBAOhIMIyrWhY3umfT/ZXtjRx7CaYLKjIz0nRmaDo5pFnN2kI4Qvm7gPHKmHrMq0XQ9s9QQdWuG7Sts7JduaWNZB/h12iXUybHm6mfzN+oVUMl6YsuLztcOjIUZUhKaVMqPGslEqFOAhneEFEsNUzNlNCZMkkkmI8K5fHcGb3z6+UFzrAkfKAACR1JC6lB+N0zlzN1btzG6hN6LcX7IBVniCuQ4xj2vDwD8tZpYeYd4HDykBda6nnaS27SDfrouRx2BdScTEu1E28lzn07cNp/063A0hTw9NshzWAZuoM5/wBiPIK1WqZhAOV75D3tu8tBDfCYOXMHAz103Q/gOPbVp5eXhdB0O6mwgIJa4XbOb1aA12bYQG+y1JnMknex2ExADGiAG33LfXkTAvN5lXMt5tA09eRXrqAc0zFwWwBAgztvrI81GcMWQGSQD8s6CPp6IIEeIoBzp/NY5hYdJG6q16TwNA+Z8Mb9OSuiqJvadA65J89PTVSikZ5Xk7/e6BgLF8Ma8EPab/lc3M3+63NBsZ2KoPboyI0aWg3N45RddzVeJtYSRA0ka380x+Ga6cwF+gP/AJ2S8klNmO8V+HDqZzUHk/01d/8Aq4eiCPwVajapScNpiR7iy3Z+A+zBt5/MPLoqVThAdPhGmxt6zdJxJxyUY3h+BV8SHd2BA0zGMx5N5ptP4ZVw4d++nTBu7xAkWmOU3W10+FtpMLspBE5QIETv0XNYvDh7pP1upxn4VIjL/bAvA+wmDZ42tGIcNqs5AeeUWPqrWIw1MucTTYLnRoj0jQK7Qw5a6WnKDZxE+ZsLlU8dTbnMF0bmRfxkGY3UJTbGopFc0mW8Lf7QnseG2gD219Qk2iBfSLXPunAD7JP35KDZNIjrPDoJaCeoCjp4ZjDmaA3eRbY31spnP1sJ/wBqOpUnUj7Hmkh0dv2K48+oHUKzs1Rgz036d5T0IP8AWwmDzBBXUBZXwjHijiKVR05WEOMCSQWlpiOhP0WpseHAEGQQCCNwRIK1Y5WqMeWNMlDFcw7ICrU1cpK0pY9JJJMQkL4mzLLo2uEUQzjRhonS4KhPhZi/ZHEDC1WPLqRLRJJZMi99OSlNduIHd1QGVRdp2eBrHUDZXnYc/NSfPMG4I/VD8WxtUAta7vMzQACQWGY7yR+UXM76brnvR200zm6lV9CtmpjxAEubNnN5O5O5FdfhccyvTbiGG1mPi5DQbSNnMdHuhuFoZmO75rQ9xIbUaAA7xFrc0WDjb1QbAYl2DrF2UmlUvVp8xoagGzovG4HNKE6dMhmx+l6XTvqVYGDMudMDcwfaRy6FSg20ufueiHUAHtIcQ4WcHDe006oEjUXtvPNW2Mfa4dyDmwZmCNZHoeS0o5xM+mHAzB6+t7+q8/ClpMOIOsm49xc7LxmKbpoG/wAwAuOuqka+dIIueevndMREQbaHWNydSb2vJUArwBLTe0CQZ5Tp9VdLgZn9fppvy6JjR4bE6bWgXtpYIArfjWRckb3BIsYmymGKYI8QM3BnfZKq3TMB1kT1ta+ij/CtnTXT2mxIsgZHjMdTyG+4Bg6SQB+q53Eva10S4/mBa2RqYEan1XRnCgg2H9t/uyEcXpd2yZH9oBjQiQoslF0BcVjgJaA8SRJhs6AgNvraOWqF1KwJsHDTUgRudNTeUQqVXkwDAMSBDYgEbdNL7Kk9sWJ+WBy9TG6rstIzWdGkz1B/8WTHVHAfL7HX906o77+/VQk3n9Dy9FFslQ8MncHynWU0wB9/Y9E0/Yid02rUAaSdh02O0I2HB9Bud7WCxc4NEEG7nBs3uTfRbHSohjWsGjQGDyaMs/Rcb2U7DFj6eIrvlwAeyk1uUMJEjOSZcRyA1XaELXijS2Y8s1J6HU3XV6mUOKv4M2VyKGWEkkkxCUdWmHAgiQVIvCEAczx6n3FPNoLw4iw/7dFypY6sWvGZlRxBGaR3bAIyNb+YOmSdL81ofEWggA3mRBuNFyeOwYa4uY3pBOmwcCPlG6xZce9HT+NmVVLpUZjs1PuawAdBAIENe3oB8rraeoVGvW7plRr2ueA1pbUDcxsPlPOx9VY4hiG0q7WGm+p3gImC4UyNZjQm9wvON8abQy0KTTU74wyCPAbCXdNFn8s2ekuDex9QuwNCpp4nBszLaZqONP8AtMDyJELp6FQROpN7XvEOk80C7NcIdRwvcVHAkzmyG3jM26AlXsHVc9jmDwvvOt3tcWuA5SWj0etKOdPbYSc8QQRbSCDe/I7JjqbSYAMxPhtqYH+VEK7xyf8AKOWuom3L6KKpjS0y5joG4EybthttuqlZGh+JcRbMecfSZ5KN9V8ATvJkDT7IUL8QJB02AIiCL6dbpn40bcp0k6SLbCyVhROMY9p8WX0IMnlf39E+pingWYCf+wGu/RVu9BeW5gSIO2+uvkLpzKYcZABM38XWLA23SsdCqYut/I28/mB/e6D8WxTxHettFgI5a3RuqyGkmY10ERfUm28LnOM8UZOVsDST4idRpeBEXUWycUUH4sCxB3uT0mIiNAhf/qEk6+VhrtYc7KDE4nMbGBMC8eoB2UQqwJOg16xylVsuSLVWsT0/z06apjXff781F34mRfX5QTt5IbxftFToiCAX7MBB1/miw9U4py4JySC9SsGtJNg0S4mYhcTxXtK6qSGWbtt6qlxPtHVrjKYayZyN3PU6nyQ9hW3Fh87kZMmX1pH0/wBgON/i+HYeqTLsuR//AHYcpnrYH1R8rFPgd2n7vEVMG8+Gt/EpdKrB4m//AGYPdq2lxVklTMw+mySiFFkBDGEzZFKUxdJAx6SSSYhJJLwoAo8S0HT/ACEBxTAZAt87RAGtgNbalHuJCbcwR9+sIFiBJady0HleJv7i6pmaMfCvin5xT/licoGsQSJ8z+qhw7w17DlB8RA0zA5SLT1aPdWSwuYbiQ+NdW6jqbPiOipCqYAA8QjS5AHjjqcwI9VSXFqt4SWtEDUyTAvOmm5H+1XFQUyQAS1xzCNM2XLUYT/Uy46tKfjWyA6cuZsCcvMEAeYOirOcTJbIOYPaTrmBka7SHtMc0gQTFWRABI1dIBnQARsLiI1TWzIaLAX5HnHlfXoqOGy7l2TUDXLFiM02c0k35SrbqLrjPAJgCJP8o1Os38k0IfmJAINtSbg3Eb3Mw5OqNEzlba0ECTI/QiAou6fOrTzkBs2kiOdgJ6qSagFmhxJuZ0Jm8SmI8FEXJa2TlkgQOYNvOOVlDiMMyPlAOa0Ehw15zsFI6oQYcw6xYiCZ/qFhCG4zirQPzXnSNGzexsZA+ykxqylxLKBuNBIg2ERAiTa581yePqNJgZgNY1O5uQfVXuLcbDjAP5QAAJPO9tv8rkOJ9qqdMxd7t2jKALbmPoFXTk9F9qK2FHUARJJNvl36AD6oZj+P0sOItUqj8rbid87uXMCfRc1xDtPVqDKDkaZnKTmMzq7X0QhaIfH+5FM8/wDAtxHtPWqyM2Rp/Ky3udT7oVK8SWqMVHhmbb6OCeCowV6CpiLvDse+jVp1aZh9NzajT/U0yP8AHqvqnhfFGYmhSr0/kqsbUHTMLt8wZHovk3Mtz+B/HRUwL8O5wzUahytJuadTx2B1hwf7qM19kTSWaopRNkKp6orR0VaEyRJJJMQl5K9VXHY9lIS85RpOw8zsgaVlXiVS8Ttz1+7INiLtaTrBaOkEtPloFe4hVkuMSJt9NCh9dwDAdIc/W4u+THM3CzydmiCoiBkvboIzGP5oLZJ3Fmn3VVoBIIFiQbW1y2H9x9jyVjDSagjk4TzhzJPSxKoF9wANiLGwGmg5ZZVZaifNNNkiwt5NAeyOpt6WVRzwGguLoGWAATYPGYEgzPiVoj+EJic5MDWzn2FxaR9ShzoaHEECRci0jKOe1h7pAi9UJY8taXagyYnvImm7qHAkE+SuYeo0jw3flk55sJILieYhw6QOaGcWeMwBcRLTIBsBAAAJvmzhpt+6kweNDpki5LnDYkfnkXAPhcY9E0x0G6TMwkQ46Ai4vbbYxPso69YCdLXIIBFt9jquY492po4WMz3NcRam0B73QNIBBG1z7rNe0PxDrVCW0qj2Mn5WkA8tefkroY5S4VtpGndoe2tDDM8bwHRZskuJuCABf1Wa8a+KT3yKLCBIu4xpyDbx56rkKznOcS7U3JJJN+ZNyd1WqK9fGS/Yh+R/Rax3H8RVnPUdBtlb4RHKBshpTyU0qailwg230SUrwleOSEOleSmylKYDpRjhnZt9emX03Nlsy0yDA3Hsgyv8K4qaLrTHQx6qvJ6r/Jbi8N1Pg7FcNfTaHHT7hF+xOPdSqvLXZTDSDMXBOnW6tV3io1riAc5IiZBET6IfgMOKNVx1B+Xe0yR5jRURzOSp9LsmDw7W0bNwDt+4WxEPAj+I35ht4m7jqtMwVcPYHAgg3BG4WDcKYIO2noOYn3Wzdlf+BoBBbtCMcm2UZYpKw2kkkrzOJBO1bv4DhuQY8xojaF8fbNM9JUJ/qy7B+6BNN2ak1xk5gwnlOVt+l7qnjangjWHuE63j66D3UfB6wdhw3XK40zcjmWn2MeisMpTncR4cwImwgtBPWJAPqs62jRJeZNFegD3jYEgZ5FwIhpEDlYBVX128wIMjy/pjUeJW3Y5jagt+R0CdZc0EAjaD9wuWOLfUMNmYiwkB1xfYRH1SYJBv8WCxusZ5HL53gg+5PqUNq1fAeQYS2N/DEWuAQApMOctJ3/yAc4h8xyBB2QmvjZMEkS3zEltQCXTNiNlFkgrjfF3ZvoQD+bxAba2cAZ9UG43jH0qBfmLQWjO4R4dxGl7wPMozwTAgYdlaraQHRs6RGmo5j7C474icSzAUwZIu+bHWwjkAR7pxjbBsz+rWc4m5L6hzOJuY2BPlf1U1PChnUqUNDAd3OuSoXSefmV3YQUYpHPlKyCvU9VScp67gq7iq5skuDXLxJeLOyR4SmEpxTUmB6F6mr0BFgJeqelgXuEtaSPvmruE4XlINS++UA38yq5TS+yyOOT+gnhSWsAi8CJ2HML2oDGsHb7C9LzJnXcJ7WzdYfuzoJWgjwmtVBGQgncERPqN/Nbv2CzigA9pB2nksb7EYcOxTM3ykr6HwtINaAOSvxL7MXyHWiZJJJaDIeIHxjiwDXDXUQji5Ltrhwyk6oXBjACXE6BV5L86L/j+ff+gJ2arFr8RnH8HwODhuXAyI5gCfTqoOO9qWhh7uHGTPMOJytn0AHsswqds6wc4U4yOI8Lp0GjrHwu1911HAOOYJ1N5e4UqhYMwqOvZ2zjZ1oUPw5Ix2i+eSMptpkzRVrFriTGYRA/mGU3229kddh20iTIu4gZxvoSOX0vKHjtXhCabadem7+IwmbAeIzeBoTKi4txWHOymbydBaW3DRrZxuQq3FrqBST4NxnGvBXYNnuOsahpBd7lN7PcMdVzuI8LvCJ0lziCemUZj6dUD4dRdVrFrROZoHy6bD9J9V3GLxbMLQIaJguZJHzPaJquBHllHkVFIlYzjPFx3rabYyMDnG0ju6YOUDac0Qsw7QVy+q4k5hMydc1jfmJ/RH8Fii41akjwsa3xb/AJiI5Wg+a5THVgHHTXboIN97ytXxoepqynLLzEpVYaJcf9odWxbnaCykrOzOkphIaLrqy2ZEQChGqjcU6rXlQlZptcRYhSvCUl4VUMSscNp0zUAqktZuQqy9ptBNyoy4NaYcxJoZsrA0gb8/cpxrUwPC1v0/RUMJwsPPzEexT6vB4dAmNyQB+6yNL+m1e++UX6eM6x5p/wCIM8+qiocOpi5j3n1lSVHtFhZVOvovV1sdSJJkqYuVRtWd7K3wzDGvWpUGFofVeGNLjaTud4Qk2R9Ug72N4xTpVx3ptNoG/JfQ3B8W2pSaWmRCxSp8HamUEYimagNxleGnSIPvstW7FcOdQoBlRwe8C5bOX0laMdrTMOeSltHSJJJK4zHhWO/GLjxeRh2/K03Gzn8/TRbEV89dvMYX4qoTeCQOXmrcMbkF0Z9i8TkdlAl2+9+QVWoHavcB0Nz7DRW8aXFxy+/+1XwuBJd4h99Oavlt0C0iFtFzhaSNpsP1RvhXE61Iw8ks/wC0kac9dE9mEdsI5dPLkq1e02gCfM9AnLAmtgptcO84P2mw1BzqxqDvXta2mxrXPczUvLrQCTYcrlc9xftc2rRpU7h7c+cAT8znOMGYnxE+q5vD0n93UqRfQHlOw5bqt+GIp6Xcb+UaLM8EVwseRhrEcZaMMGC5NRz3HYyAAAd4hCX4s8gro4W8sDnXtsIiLKThnCSZkT+y0RSitEW76CHYk8kyrTcNd1147HuMuANrqjjOFGIhRl/0aOaTVadhCH5Sva/DnDQEhUkioSmqwcC/kpcLgCbkeiQFIlPw1UNeHFocAZLToeitnhR6qlUplpgpPYrCmI4jTcZa0sPn92Ujb3a+ehCD0qZc4AakgBG6nABS/wCSpeJhunvKzyikaseSUvodRYTdzgB0/wAr14ZHhBP1VfE4mk2Mknncn9bKs/F1KghogdB+6hHG2y2WWMSSrj4HXpoFe7DvJ4pgzMnv6f8A+ggbsO4ag+y6TsDhcvEsG99misyekmB9YWhR8oxzm5dPpGiyTCL4LBFpmULw8h2mmqPUakhJFTJEkklIieFZl2v+GtSrUqVaRBzEuDdNbwtOXilGTi7QmfOXZvsHUxGKdReCyJkkaLpqnwhrtdDcpboD0WvU8KwVS4NAcRrurKksjWxmX8N+E8s/iG+iEdp/hA9rHGkQ5sExutnScE/yyFRjXw77C95h6jKrPCTqeeip8T+FrxiAymJaXA+QmCtuo0Q0Q0ADovcgmYuoubsZn/EvhgwUWikLgXHPmhXA/hoc5LxA1C1hR1Cl7fAOcodkmsaYANkBpdgW96S5oIJ0WgA2VQHxJWFnEcS+EdB7s7RfkoKXwxpTlIhacoqrBIKLHZnOK+EFN3ykAKjS+D8ZhN9lrKSVhZiWM+FVZp0BHMKE/Bjvd4PIhbkQvA1AWYtS+A1vmE7IViPhLiGuyhoPIrf0oQFnzHh/hXiq1VzW0vlMEmwXScP+DuJp3e1pHJplbs2mASQNdU5OwszPh3wxoVABUZDgq/FPg20GaBjp+4Wp5U5AAjg/D3imw1f+QNAcRuRbN6xKKtbCckkISSSSA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4" name="Picture 6" descr="http://1.bp.blogspot.com/_LvM4-QMFTn0/TTO_7wiA7jI/AAAAAAAABh0/fmQPIQuRgCw/s400/reconciliaci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1484784"/>
            <a:ext cx="2520280" cy="2232248"/>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Pasos para una reconciliación efectiv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75856" y="3717033"/>
            <a:ext cx="2857804" cy="2160240"/>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307975" y="6004565"/>
            <a:ext cx="8512497" cy="954107"/>
          </a:xfrm>
          <a:prstGeom prst="rect">
            <a:avLst/>
          </a:prstGeom>
        </p:spPr>
        <p:txBody>
          <a:bodyPr wrap="square">
            <a:spAutoFit/>
          </a:bodyPr>
          <a:lstStyle/>
          <a:p>
            <a:pPr algn="ctr"/>
            <a:r>
              <a:rPr lang="es-CO" sz="2800" b="1" dirty="0">
                <a:solidFill>
                  <a:srgbClr val="FF0000"/>
                </a:solidFill>
              </a:rPr>
              <a:t>Si tu tienes enemistad con alguien, no estas viviendo el Evangelio.</a:t>
            </a:r>
          </a:p>
        </p:txBody>
      </p:sp>
    </p:spTree>
    <p:extLst>
      <p:ext uri="{BB962C8B-B14F-4D97-AF65-F5344CB8AC3E}">
        <p14:creationId xmlns:p14="http://schemas.microsoft.com/office/powerpoint/2010/main" val="1369293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2054"/>
                                        </p:tgtEl>
                                        <p:attrNameLst>
                                          <p:attrName>style.visibility</p:attrName>
                                        </p:attrNameLst>
                                      </p:cBhvr>
                                      <p:to>
                                        <p:strVal val="visible"/>
                                      </p:to>
                                    </p:set>
                                    <p:anim calcmode="lin" valueType="num">
                                      <p:cBhvr>
                                        <p:cTn id="15" dur="1000" fill="hold"/>
                                        <p:tgtEl>
                                          <p:spTgt spid="2054"/>
                                        </p:tgtEl>
                                        <p:attrNameLst>
                                          <p:attrName>ppt_w</p:attrName>
                                        </p:attrNameLst>
                                      </p:cBhvr>
                                      <p:tavLst>
                                        <p:tav tm="0">
                                          <p:val>
                                            <p:fltVal val="0"/>
                                          </p:val>
                                        </p:tav>
                                        <p:tav tm="100000">
                                          <p:val>
                                            <p:strVal val="#ppt_w"/>
                                          </p:val>
                                        </p:tav>
                                      </p:tavLst>
                                    </p:anim>
                                    <p:anim calcmode="lin" valueType="num">
                                      <p:cBhvr>
                                        <p:cTn id="16" dur="1000" fill="hold"/>
                                        <p:tgtEl>
                                          <p:spTgt spid="2054"/>
                                        </p:tgtEl>
                                        <p:attrNameLst>
                                          <p:attrName>ppt_h</p:attrName>
                                        </p:attrNameLst>
                                      </p:cBhvr>
                                      <p:tavLst>
                                        <p:tav tm="0">
                                          <p:val>
                                            <p:fltVal val="0"/>
                                          </p:val>
                                        </p:tav>
                                        <p:tav tm="100000">
                                          <p:val>
                                            <p:strVal val="#ppt_h"/>
                                          </p:val>
                                        </p:tav>
                                      </p:tavLst>
                                    </p:anim>
                                    <p:anim calcmode="lin" valueType="num">
                                      <p:cBhvr>
                                        <p:cTn id="17" dur="1000" fill="hold"/>
                                        <p:tgtEl>
                                          <p:spTgt spid="2054"/>
                                        </p:tgtEl>
                                        <p:attrNameLst>
                                          <p:attrName>style.rotation</p:attrName>
                                        </p:attrNameLst>
                                      </p:cBhvr>
                                      <p:tavLst>
                                        <p:tav tm="0">
                                          <p:val>
                                            <p:fltVal val="90"/>
                                          </p:val>
                                        </p:tav>
                                        <p:tav tm="100000">
                                          <p:val>
                                            <p:fltVal val="0"/>
                                          </p:val>
                                        </p:tav>
                                      </p:tavLst>
                                    </p:anim>
                                    <p:animEffect transition="in" filter="fade">
                                      <p:cBhvr>
                                        <p:cTn id="18" dur="1000"/>
                                        <p:tgtEl>
                                          <p:spTgt spid="2054"/>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2056"/>
                                        </p:tgtEl>
                                        <p:attrNameLst>
                                          <p:attrName>style.visibility</p:attrName>
                                        </p:attrNameLst>
                                      </p:cBhvr>
                                      <p:to>
                                        <p:strVal val="visible"/>
                                      </p:to>
                                    </p:set>
                                    <p:anim calcmode="lin" valueType="num">
                                      <p:cBhvr>
                                        <p:cTn id="23" dur="1000" fill="hold"/>
                                        <p:tgtEl>
                                          <p:spTgt spid="2056"/>
                                        </p:tgtEl>
                                        <p:attrNameLst>
                                          <p:attrName>ppt_w</p:attrName>
                                        </p:attrNameLst>
                                      </p:cBhvr>
                                      <p:tavLst>
                                        <p:tav tm="0">
                                          <p:val>
                                            <p:fltVal val="0"/>
                                          </p:val>
                                        </p:tav>
                                        <p:tav tm="100000">
                                          <p:val>
                                            <p:strVal val="#ppt_w"/>
                                          </p:val>
                                        </p:tav>
                                      </p:tavLst>
                                    </p:anim>
                                    <p:anim calcmode="lin" valueType="num">
                                      <p:cBhvr>
                                        <p:cTn id="24" dur="1000" fill="hold"/>
                                        <p:tgtEl>
                                          <p:spTgt spid="2056"/>
                                        </p:tgtEl>
                                        <p:attrNameLst>
                                          <p:attrName>ppt_h</p:attrName>
                                        </p:attrNameLst>
                                      </p:cBhvr>
                                      <p:tavLst>
                                        <p:tav tm="0">
                                          <p:val>
                                            <p:fltVal val="0"/>
                                          </p:val>
                                        </p:tav>
                                        <p:tav tm="100000">
                                          <p:val>
                                            <p:strVal val="#ppt_h"/>
                                          </p:val>
                                        </p:tav>
                                      </p:tavLst>
                                    </p:anim>
                                    <p:anim calcmode="lin" valueType="num">
                                      <p:cBhvr>
                                        <p:cTn id="25" dur="1000" fill="hold"/>
                                        <p:tgtEl>
                                          <p:spTgt spid="2056"/>
                                        </p:tgtEl>
                                        <p:attrNameLst>
                                          <p:attrName>style.rotation</p:attrName>
                                        </p:attrNameLst>
                                      </p:cBhvr>
                                      <p:tavLst>
                                        <p:tav tm="0">
                                          <p:val>
                                            <p:fltVal val="90"/>
                                          </p:val>
                                        </p:tav>
                                        <p:tav tm="100000">
                                          <p:val>
                                            <p:fltVal val="0"/>
                                          </p:val>
                                        </p:tav>
                                      </p:tavLst>
                                    </p:anim>
                                    <p:animEffect transition="in" filter="fade">
                                      <p:cBhvr>
                                        <p:cTn id="26" dur="1000"/>
                                        <p:tgtEl>
                                          <p:spTgt spid="2056"/>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2050"/>
                                        </p:tgtEl>
                                        <p:attrNameLst>
                                          <p:attrName>style.visibility</p:attrName>
                                        </p:attrNameLst>
                                      </p:cBhvr>
                                      <p:to>
                                        <p:strVal val="visible"/>
                                      </p:to>
                                    </p:set>
                                    <p:anim calcmode="lin" valueType="num">
                                      <p:cBhvr>
                                        <p:cTn id="31" dur="1000" fill="hold"/>
                                        <p:tgtEl>
                                          <p:spTgt spid="2050"/>
                                        </p:tgtEl>
                                        <p:attrNameLst>
                                          <p:attrName>ppt_w</p:attrName>
                                        </p:attrNameLst>
                                      </p:cBhvr>
                                      <p:tavLst>
                                        <p:tav tm="0">
                                          <p:val>
                                            <p:fltVal val="0"/>
                                          </p:val>
                                        </p:tav>
                                        <p:tav tm="100000">
                                          <p:val>
                                            <p:strVal val="#ppt_w"/>
                                          </p:val>
                                        </p:tav>
                                      </p:tavLst>
                                    </p:anim>
                                    <p:anim calcmode="lin" valueType="num">
                                      <p:cBhvr>
                                        <p:cTn id="32" dur="1000" fill="hold"/>
                                        <p:tgtEl>
                                          <p:spTgt spid="2050"/>
                                        </p:tgtEl>
                                        <p:attrNameLst>
                                          <p:attrName>ppt_h</p:attrName>
                                        </p:attrNameLst>
                                      </p:cBhvr>
                                      <p:tavLst>
                                        <p:tav tm="0">
                                          <p:val>
                                            <p:fltVal val="0"/>
                                          </p:val>
                                        </p:tav>
                                        <p:tav tm="100000">
                                          <p:val>
                                            <p:strVal val="#ppt_h"/>
                                          </p:val>
                                        </p:tav>
                                      </p:tavLst>
                                    </p:anim>
                                    <p:anim calcmode="lin" valueType="num">
                                      <p:cBhvr>
                                        <p:cTn id="33" dur="1000" fill="hold"/>
                                        <p:tgtEl>
                                          <p:spTgt spid="2050"/>
                                        </p:tgtEl>
                                        <p:attrNameLst>
                                          <p:attrName>style.rotation</p:attrName>
                                        </p:attrNameLst>
                                      </p:cBhvr>
                                      <p:tavLst>
                                        <p:tav tm="0">
                                          <p:val>
                                            <p:fltVal val="90"/>
                                          </p:val>
                                        </p:tav>
                                        <p:tav tm="100000">
                                          <p:val>
                                            <p:fltVal val="0"/>
                                          </p:val>
                                        </p:tav>
                                      </p:tavLst>
                                    </p:anim>
                                    <p:animEffect transition="in" filter="fade">
                                      <p:cBhvr>
                                        <p:cTn id="34" dur="1000"/>
                                        <p:tgtEl>
                                          <p:spTgt spid="2050"/>
                                        </p:tgtEl>
                                      </p:cBhvr>
                                    </p:animEffect>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1000"/>
                                        <p:tgtEl>
                                          <p:spTgt spid="7"/>
                                        </p:tgtEl>
                                      </p:cBhvr>
                                    </p:animEffect>
                                    <p:anim calcmode="lin" valueType="num">
                                      <p:cBhvr>
                                        <p:cTn id="40" dur="1000" fill="hold"/>
                                        <p:tgtEl>
                                          <p:spTgt spid="7"/>
                                        </p:tgtEl>
                                        <p:attrNameLst>
                                          <p:attrName>ppt_x</p:attrName>
                                        </p:attrNameLst>
                                      </p:cBhvr>
                                      <p:tavLst>
                                        <p:tav tm="0">
                                          <p:val>
                                            <p:strVal val="#ppt_x"/>
                                          </p:val>
                                        </p:tav>
                                        <p:tav tm="100000">
                                          <p:val>
                                            <p:strVal val="#ppt_x"/>
                                          </p:val>
                                        </p:tav>
                                      </p:tavLst>
                                    </p:anim>
                                    <p:anim calcmode="lin" valueType="num">
                                      <p:cBhvr>
                                        <p:cTn id="4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224136"/>
          </a:xfrm>
        </p:spPr>
        <p:txBody>
          <a:bodyPr>
            <a:normAutofit/>
          </a:bodyPr>
          <a:lstStyle/>
          <a:p>
            <a:pPr marL="0" indent="0" algn="ctr">
              <a:buNone/>
            </a:pPr>
            <a:r>
              <a:rPr lang="es-CO" dirty="0"/>
              <a:t>Y nuestro Maestro Jesucristo dijo de Juan en </a:t>
            </a:r>
            <a:r>
              <a:rPr lang="es-CO" dirty="0" smtClean="0"/>
              <a:t>el cumplimiento </a:t>
            </a:r>
            <a:r>
              <a:rPr lang="es-CO" dirty="0"/>
              <a:t>de esta profecía</a:t>
            </a:r>
            <a:r>
              <a:rPr lang="es-CO" dirty="0" smtClean="0"/>
              <a:t>.</a:t>
            </a:r>
            <a:endParaRPr lang="es-CO" dirty="0"/>
          </a:p>
        </p:txBody>
      </p:sp>
      <p:pic>
        <p:nvPicPr>
          <p:cNvPr id="3074" name="Picture 2" descr="http://www.parroquiasanjose-xalapa.org.mx/wp-content/uploads/2011/12/Juan-Bautista-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1750398"/>
            <a:ext cx="3312368" cy="440120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1750397"/>
            <a:ext cx="5040560" cy="4401205"/>
          </a:xfrm>
          <a:prstGeom prst="rect">
            <a:avLst/>
          </a:prstGeom>
        </p:spPr>
        <p:txBody>
          <a:bodyPr wrap="square">
            <a:spAutoFit/>
          </a:bodyPr>
          <a:lstStyle/>
          <a:p>
            <a:pPr algn="ctr"/>
            <a:r>
              <a:rPr lang="es-CO" sz="2800" b="1" dirty="0"/>
              <a:t>"Os aseguro que entre los que nacen de mujer, no ha surgido ninguno mayor que Juan el Bautista. Sin embargo, el más pequeño en el reino de los cielos, es mayor que él…Y si queréis recibirlo, él</a:t>
            </a:r>
            <a:br>
              <a:rPr lang="es-CO" sz="2800" b="1" dirty="0"/>
            </a:br>
            <a:r>
              <a:rPr lang="es-CO" sz="2800" b="1" dirty="0"/>
              <a:t>es el Elías que había de venir. "El que tiene oídos, oiga.”</a:t>
            </a:r>
          </a:p>
          <a:p>
            <a:pPr algn="ctr"/>
            <a:r>
              <a:rPr lang="es-CO" sz="2800" b="1" dirty="0"/>
              <a:t>  </a:t>
            </a:r>
            <a:r>
              <a:rPr lang="es-CO" sz="2800" b="1" dirty="0">
                <a:solidFill>
                  <a:srgbClr val="FF0000"/>
                </a:solidFill>
              </a:rPr>
              <a:t>Mat. 11:11-15.</a:t>
            </a:r>
            <a:endParaRPr lang="es-CO" sz="2800" dirty="0">
              <a:solidFill>
                <a:srgbClr val="FF0000"/>
              </a:solidFill>
            </a:endParaRPr>
          </a:p>
        </p:txBody>
      </p:sp>
    </p:spTree>
    <p:extLst>
      <p:ext uri="{BB962C8B-B14F-4D97-AF65-F5344CB8AC3E}">
        <p14:creationId xmlns:p14="http://schemas.microsoft.com/office/powerpoint/2010/main" val="610663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864096"/>
          </a:xfrm>
        </p:spPr>
        <p:txBody>
          <a:bodyPr>
            <a:normAutofit/>
          </a:bodyPr>
          <a:lstStyle/>
          <a:p>
            <a:pPr marL="0" indent="0" algn="ctr">
              <a:buNone/>
            </a:pPr>
            <a:r>
              <a:rPr lang="es-CO" dirty="0"/>
              <a:t>Vemos 2 cosas </a:t>
            </a:r>
            <a:r>
              <a:rPr lang="es-CO" dirty="0" smtClean="0"/>
              <a:t>claramente:</a:t>
            </a:r>
            <a:endParaRPr lang="es-CO" dirty="0"/>
          </a:p>
        </p:txBody>
      </p:sp>
      <p:pic>
        <p:nvPicPr>
          <p:cNvPr id="4098" name="Picture 2" descr="http://t1.gstatic.com/images?q=tbn:ANd9GcTWmB_zKnk58K_2LuwuQnZroYpK7nWcgXcHoxt4s-_OPMv-AKT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1855212"/>
            <a:ext cx="1800200" cy="185737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1874786"/>
            <a:ext cx="4572000" cy="5078313"/>
          </a:xfrm>
          <a:prstGeom prst="rect">
            <a:avLst/>
          </a:prstGeom>
        </p:spPr>
        <p:txBody>
          <a:bodyPr>
            <a:spAutoFit/>
          </a:bodyPr>
          <a:lstStyle/>
          <a:p>
            <a:r>
              <a:rPr lang="es-CO" sz="3600" b="1" dirty="0"/>
              <a:t>Primero.</a:t>
            </a:r>
            <a:r>
              <a:rPr lang="es-CO" sz="3600" dirty="0"/>
              <a:t> </a:t>
            </a:r>
            <a:r>
              <a:rPr lang="es-CO" sz="3600" dirty="0" smtClean="0"/>
              <a:t>Que </a:t>
            </a:r>
            <a:r>
              <a:rPr lang="es-CO" sz="3600" dirty="0"/>
              <a:t>el pueblo estaba alejado de Dios cuando Juan vino.</a:t>
            </a:r>
          </a:p>
          <a:p>
            <a:r>
              <a:rPr lang="es-CO" sz="3600" dirty="0"/>
              <a:t/>
            </a:r>
            <a:br>
              <a:rPr lang="es-CO" sz="3600" dirty="0"/>
            </a:br>
            <a:r>
              <a:rPr lang="es-CO" sz="3600" b="1" dirty="0"/>
              <a:t>Segundo.</a:t>
            </a:r>
            <a:r>
              <a:rPr lang="es-CO" sz="3600" dirty="0"/>
              <a:t> Que fue Cristo el que dijo que él era el Elías para su tiempo.</a:t>
            </a:r>
            <a:br>
              <a:rPr lang="es-CO" sz="3600" dirty="0"/>
            </a:br>
            <a:endParaRPr lang="es-CO" sz="3600" dirty="0"/>
          </a:p>
        </p:txBody>
      </p:sp>
      <p:pic>
        <p:nvPicPr>
          <p:cNvPr id="4100" name="Picture 4" descr="http://4.bp.blogspot.com/_Oompr5TFxYY/TQ-nrVc-k3I/AAAAAAAAABc/jJ88EB4rqZY/s1600/Yeshua.painofaddiction.painti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312" y="1855212"/>
            <a:ext cx="1749185" cy="185737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www.parroquiasanjose-xalapa.org.mx/wp-content/uploads/2011/12/Juan-Bautista-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6135" y="3933056"/>
            <a:ext cx="2736305" cy="2416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7605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down)">
                                      <p:cBhvr>
                                        <p:cTn id="12" dur="580">
                                          <p:stCondLst>
                                            <p:cond delay="0"/>
                                          </p:stCondLst>
                                        </p:cTn>
                                        <p:tgtEl>
                                          <p:spTgt spid="4">
                                            <p:txEl>
                                              <p:pRg st="1" end="1"/>
                                            </p:txEl>
                                          </p:spTgt>
                                        </p:tgtEl>
                                      </p:cBhvr>
                                    </p:animEffect>
                                    <p:anim calcmode="lin" valueType="num">
                                      <p:cBhvr>
                                        <p:cTn id="13"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4">
                                            <p:txEl>
                                              <p:pRg st="1" end="1"/>
                                            </p:txEl>
                                          </p:spTgt>
                                        </p:tgtEl>
                                      </p:cBhvr>
                                      <p:to x="100000" y="60000"/>
                                    </p:animScale>
                                    <p:animScale>
                                      <p:cBhvr>
                                        <p:cTn id="19" dur="166" decel="50000">
                                          <p:stCondLst>
                                            <p:cond delay="676"/>
                                          </p:stCondLst>
                                        </p:cTn>
                                        <p:tgtEl>
                                          <p:spTgt spid="4">
                                            <p:txEl>
                                              <p:pRg st="1" end="1"/>
                                            </p:txEl>
                                          </p:spTgt>
                                        </p:tgtEl>
                                      </p:cBhvr>
                                      <p:to x="100000" y="100000"/>
                                    </p:animScale>
                                    <p:animScale>
                                      <p:cBhvr>
                                        <p:cTn id="20" dur="26">
                                          <p:stCondLst>
                                            <p:cond delay="1312"/>
                                          </p:stCondLst>
                                        </p:cTn>
                                        <p:tgtEl>
                                          <p:spTgt spid="4">
                                            <p:txEl>
                                              <p:pRg st="1" end="1"/>
                                            </p:txEl>
                                          </p:spTgt>
                                        </p:tgtEl>
                                      </p:cBhvr>
                                      <p:to x="100000" y="80000"/>
                                    </p:animScale>
                                    <p:animScale>
                                      <p:cBhvr>
                                        <p:cTn id="21" dur="166" decel="50000">
                                          <p:stCondLst>
                                            <p:cond delay="1338"/>
                                          </p:stCondLst>
                                        </p:cTn>
                                        <p:tgtEl>
                                          <p:spTgt spid="4">
                                            <p:txEl>
                                              <p:pRg st="1" end="1"/>
                                            </p:txEl>
                                          </p:spTgt>
                                        </p:tgtEl>
                                      </p:cBhvr>
                                      <p:to x="100000" y="100000"/>
                                    </p:animScale>
                                    <p:animScale>
                                      <p:cBhvr>
                                        <p:cTn id="22" dur="26">
                                          <p:stCondLst>
                                            <p:cond delay="1642"/>
                                          </p:stCondLst>
                                        </p:cTn>
                                        <p:tgtEl>
                                          <p:spTgt spid="4">
                                            <p:txEl>
                                              <p:pRg st="1" end="1"/>
                                            </p:txEl>
                                          </p:spTgt>
                                        </p:tgtEl>
                                      </p:cBhvr>
                                      <p:to x="100000" y="90000"/>
                                    </p:animScale>
                                    <p:animScale>
                                      <p:cBhvr>
                                        <p:cTn id="23" dur="166" decel="50000">
                                          <p:stCondLst>
                                            <p:cond delay="1668"/>
                                          </p:stCondLst>
                                        </p:cTn>
                                        <p:tgtEl>
                                          <p:spTgt spid="4">
                                            <p:txEl>
                                              <p:pRg st="1" end="1"/>
                                            </p:txEl>
                                          </p:spTgt>
                                        </p:tgtEl>
                                      </p:cBhvr>
                                      <p:to x="100000" y="100000"/>
                                    </p:animScale>
                                    <p:animScale>
                                      <p:cBhvr>
                                        <p:cTn id="24" dur="26">
                                          <p:stCondLst>
                                            <p:cond delay="1808"/>
                                          </p:stCondLst>
                                        </p:cTn>
                                        <p:tgtEl>
                                          <p:spTgt spid="4">
                                            <p:txEl>
                                              <p:pRg st="1" end="1"/>
                                            </p:txEl>
                                          </p:spTgt>
                                        </p:tgtEl>
                                      </p:cBhvr>
                                      <p:to x="100000" y="95000"/>
                                    </p:animScale>
                                    <p:animScale>
                                      <p:cBhvr>
                                        <p:cTn id="25" dur="166" decel="50000">
                                          <p:stCondLst>
                                            <p:cond delay="1834"/>
                                          </p:stCondLst>
                                        </p:cTn>
                                        <p:tgtEl>
                                          <p:spTgt spid="4">
                                            <p:txEl>
                                              <p:pRg st="1" end="1"/>
                                            </p:txEl>
                                          </p:spTgt>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nodeType="clickEffect">
                                  <p:stCondLst>
                                    <p:cond delay="0"/>
                                  </p:stCondLst>
                                  <p:childTnLst>
                                    <p:set>
                                      <p:cBhvr>
                                        <p:cTn id="29" dur="1" fill="hold">
                                          <p:stCondLst>
                                            <p:cond delay="0"/>
                                          </p:stCondLst>
                                        </p:cTn>
                                        <p:tgtEl>
                                          <p:spTgt spid="4098"/>
                                        </p:tgtEl>
                                        <p:attrNameLst>
                                          <p:attrName>style.visibility</p:attrName>
                                        </p:attrNameLst>
                                      </p:cBhvr>
                                      <p:to>
                                        <p:strVal val="visible"/>
                                      </p:to>
                                    </p:set>
                                    <p:animEffect transition="in" filter="wipe(down)">
                                      <p:cBhvr>
                                        <p:cTn id="30" dur="580">
                                          <p:stCondLst>
                                            <p:cond delay="0"/>
                                          </p:stCondLst>
                                        </p:cTn>
                                        <p:tgtEl>
                                          <p:spTgt spid="4098"/>
                                        </p:tgtEl>
                                      </p:cBhvr>
                                    </p:animEffect>
                                    <p:anim calcmode="lin" valueType="num">
                                      <p:cBhvr>
                                        <p:cTn id="31" dur="1822" tmFilter="0,0; 0.14,0.36; 0.43,0.73; 0.71,0.91; 1.0,1.0">
                                          <p:stCondLst>
                                            <p:cond delay="0"/>
                                          </p:stCondLst>
                                        </p:cTn>
                                        <p:tgtEl>
                                          <p:spTgt spid="4098"/>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4098"/>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4098"/>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4098"/>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4098"/>
                                        </p:tgtEl>
                                        <p:attrNameLst>
                                          <p:attrName>ppt_y</p:attrName>
                                        </p:attrNameLst>
                                      </p:cBhvr>
                                      <p:tavLst>
                                        <p:tav tm="0" fmla="#ppt_y-sin(pi*$)/81">
                                          <p:val>
                                            <p:fltVal val="0"/>
                                          </p:val>
                                        </p:tav>
                                        <p:tav tm="100000">
                                          <p:val>
                                            <p:fltVal val="1"/>
                                          </p:val>
                                        </p:tav>
                                      </p:tavLst>
                                    </p:anim>
                                    <p:animScale>
                                      <p:cBhvr>
                                        <p:cTn id="36" dur="26">
                                          <p:stCondLst>
                                            <p:cond delay="650"/>
                                          </p:stCondLst>
                                        </p:cTn>
                                        <p:tgtEl>
                                          <p:spTgt spid="4098"/>
                                        </p:tgtEl>
                                      </p:cBhvr>
                                      <p:to x="100000" y="60000"/>
                                    </p:animScale>
                                    <p:animScale>
                                      <p:cBhvr>
                                        <p:cTn id="37" dur="166" decel="50000">
                                          <p:stCondLst>
                                            <p:cond delay="676"/>
                                          </p:stCondLst>
                                        </p:cTn>
                                        <p:tgtEl>
                                          <p:spTgt spid="4098"/>
                                        </p:tgtEl>
                                      </p:cBhvr>
                                      <p:to x="100000" y="100000"/>
                                    </p:animScale>
                                    <p:animScale>
                                      <p:cBhvr>
                                        <p:cTn id="38" dur="26">
                                          <p:stCondLst>
                                            <p:cond delay="1312"/>
                                          </p:stCondLst>
                                        </p:cTn>
                                        <p:tgtEl>
                                          <p:spTgt spid="4098"/>
                                        </p:tgtEl>
                                      </p:cBhvr>
                                      <p:to x="100000" y="80000"/>
                                    </p:animScale>
                                    <p:animScale>
                                      <p:cBhvr>
                                        <p:cTn id="39" dur="166" decel="50000">
                                          <p:stCondLst>
                                            <p:cond delay="1338"/>
                                          </p:stCondLst>
                                        </p:cTn>
                                        <p:tgtEl>
                                          <p:spTgt spid="4098"/>
                                        </p:tgtEl>
                                      </p:cBhvr>
                                      <p:to x="100000" y="100000"/>
                                    </p:animScale>
                                    <p:animScale>
                                      <p:cBhvr>
                                        <p:cTn id="40" dur="26">
                                          <p:stCondLst>
                                            <p:cond delay="1642"/>
                                          </p:stCondLst>
                                        </p:cTn>
                                        <p:tgtEl>
                                          <p:spTgt spid="4098"/>
                                        </p:tgtEl>
                                      </p:cBhvr>
                                      <p:to x="100000" y="90000"/>
                                    </p:animScale>
                                    <p:animScale>
                                      <p:cBhvr>
                                        <p:cTn id="41" dur="166" decel="50000">
                                          <p:stCondLst>
                                            <p:cond delay="1668"/>
                                          </p:stCondLst>
                                        </p:cTn>
                                        <p:tgtEl>
                                          <p:spTgt spid="4098"/>
                                        </p:tgtEl>
                                      </p:cBhvr>
                                      <p:to x="100000" y="100000"/>
                                    </p:animScale>
                                    <p:animScale>
                                      <p:cBhvr>
                                        <p:cTn id="42" dur="26">
                                          <p:stCondLst>
                                            <p:cond delay="1808"/>
                                          </p:stCondLst>
                                        </p:cTn>
                                        <p:tgtEl>
                                          <p:spTgt spid="4098"/>
                                        </p:tgtEl>
                                      </p:cBhvr>
                                      <p:to x="100000" y="95000"/>
                                    </p:animScale>
                                    <p:animScale>
                                      <p:cBhvr>
                                        <p:cTn id="43" dur="166" decel="50000">
                                          <p:stCondLst>
                                            <p:cond delay="1834"/>
                                          </p:stCondLst>
                                        </p:cTn>
                                        <p:tgtEl>
                                          <p:spTgt spid="4098"/>
                                        </p:tgtEl>
                                      </p:cBhvr>
                                      <p:to x="100000" y="100000"/>
                                    </p:animScale>
                                  </p:childTnLst>
                                </p:cTn>
                              </p:par>
                            </p:childTnLst>
                          </p:cTn>
                        </p:par>
                      </p:childTnLst>
                    </p:cTn>
                  </p:par>
                  <p:par>
                    <p:cTn id="44" fill="hold">
                      <p:stCondLst>
                        <p:cond delay="indefinite"/>
                      </p:stCondLst>
                      <p:childTnLst>
                        <p:par>
                          <p:cTn id="45" fill="hold">
                            <p:stCondLst>
                              <p:cond delay="0"/>
                            </p:stCondLst>
                            <p:childTnLst>
                              <p:par>
                                <p:cTn id="46" presetID="26" presetClass="entr" presetSubtype="0" fill="hold" nodeType="clickEffect">
                                  <p:stCondLst>
                                    <p:cond delay="0"/>
                                  </p:stCondLst>
                                  <p:childTnLst>
                                    <p:set>
                                      <p:cBhvr>
                                        <p:cTn id="47" dur="1" fill="hold">
                                          <p:stCondLst>
                                            <p:cond delay="0"/>
                                          </p:stCondLst>
                                        </p:cTn>
                                        <p:tgtEl>
                                          <p:spTgt spid="4100"/>
                                        </p:tgtEl>
                                        <p:attrNameLst>
                                          <p:attrName>style.visibility</p:attrName>
                                        </p:attrNameLst>
                                      </p:cBhvr>
                                      <p:to>
                                        <p:strVal val="visible"/>
                                      </p:to>
                                    </p:set>
                                    <p:animEffect transition="in" filter="wipe(down)">
                                      <p:cBhvr>
                                        <p:cTn id="48" dur="580">
                                          <p:stCondLst>
                                            <p:cond delay="0"/>
                                          </p:stCondLst>
                                        </p:cTn>
                                        <p:tgtEl>
                                          <p:spTgt spid="4100"/>
                                        </p:tgtEl>
                                      </p:cBhvr>
                                    </p:animEffect>
                                    <p:anim calcmode="lin" valueType="num">
                                      <p:cBhvr>
                                        <p:cTn id="49" dur="1822" tmFilter="0,0; 0.14,0.36; 0.43,0.73; 0.71,0.91; 1.0,1.0">
                                          <p:stCondLst>
                                            <p:cond delay="0"/>
                                          </p:stCondLst>
                                        </p:cTn>
                                        <p:tgtEl>
                                          <p:spTgt spid="4100"/>
                                        </p:tgtEl>
                                        <p:attrNameLst>
                                          <p:attrName>ppt_x</p:attrName>
                                        </p:attrNameLst>
                                      </p:cBhvr>
                                      <p:tavLst>
                                        <p:tav tm="0">
                                          <p:val>
                                            <p:strVal val="#ppt_x-0.25"/>
                                          </p:val>
                                        </p:tav>
                                        <p:tav tm="100000">
                                          <p:val>
                                            <p:strVal val="#ppt_x"/>
                                          </p:val>
                                        </p:tav>
                                      </p:tavLst>
                                    </p:anim>
                                    <p:anim calcmode="lin" valueType="num">
                                      <p:cBhvr>
                                        <p:cTn id="50" dur="664" tmFilter="0.0,0.0; 0.25,0.07; 0.50,0.2; 0.75,0.467; 1.0,1.0">
                                          <p:stCondLst>
                                            <p:cond delay="0"/>
                                          </p:stCondLst>
                                        </p:cTn>
                                        <p:tgtEl>
                                          <p:spTgt spid="4100"/>
                                        </p:tgtEl>
                                        <p:attrNameLst>
                                          <p:attrName>ppt_y</p:attrName>
                                        </p:attrNameLst>
                                      </p:cBhvr>
                                      <p:tavLst>
                                        <p:tav tm="0" fmla="#ppt_y-sin(pi*$)/3">
                                          <p:val>
                                            <p:fltVal val="0.5"/>
                                          </p:val>
                                        </p:tav>
                                        <p:tav tm="100000">
                                          <p:val>
                                            <p:fltVal val="1"/>
                                          </p:val>
                                        </p:tav>
                                      </p:tavLst>
                                    </p:anim>
                                    <p:anim calcmode="lin" valueType="num">
                                      <p:cBhvr>
                                        <p:cTn id="51" dur="664" tmFilter="0, 0; 0.125,0.2665; 0.25,0.4; 0.375,0.465; 0.5,0.5;  0.625,0.535; 0.75,0.6; 0.875,0.7335; 1,1">
                                          <p:stCondLst>
                                            <p:cond delay="664"/>
                                          </p:stCondLst>
                                        </p:cTn>
                                        <p:tgtEl>
                                          <p:spTgt spid="4100"/>
                                        </p:tgtEl>
                                        <p:attrNameLst>
                                          <p:attrName>ppt_y</p:attrName>
                                        </p:attrNameLst>
                                      </p:cBhvr>
                                      <p:tavLst>
                                        <p:tav tm="0" fmla="#ppt_y-sin(pi*$)/9">
                                          <p:val>
                                            <p:fltVal val="0"/>
                                          </p:val>
                                        </p:tav>
                                        <p:tav tm="100000">
                                          <p:val>
                                            <p:fltVal val="1"/>
                                          </p:val>
                                        </p:tav>
                                      </p:tavLst>
                                    </p:anim>
                                    <p:anim calcmode="lin" valueType="num">
                                      <p:cBhvr>
                                        <p:cTn id="52" dur="332" tmFilter="0, 0; 0.125,0.2665; 0.25,0.4; 0.375,0.465; 0.5,0.5;  0.625,0.535; 0.75,0.6; 0.875,0.7335; 1,1">
                                          <p:stCondLst>
                                            <p:cond delay="1324"/>
                                          </p:stCondLst>
                                        </p:cTn>
                                        <p:tgtEl>
                                          <p:spTgt spid="4100"/>
                                        </p:tgtEl>
                                        <p:attrNameLst>
                                          <p:attrName>ppt_y</p:attrName>
                                        </p:attrNameLst>
                                      </p:cBhvr>
                                      <p:tavLst>
                                        <p:tav tm="0" fmla="#ppt_y-sin(pi*$)/27">
                                          <p:val>
                                            <p:fltVal val="0"/>
                                          </p:val>
                                        </p:tav>
                                        <p:tav tm="100000">
                                          <p:val>
                                            <p:fltVal val="1"/>
                                          </p:val>
                                        </p:tav>
                                      </p:tavLst>
                                    </p:anim>
                                    <p:anim calcmode="lin" valueType="num">
                                      <p:cBhvr>
                                        <p:cTn id="53" dur="164" tmFilter="0, 0; 0.125,0.2665; 0.25,0.4; 0.375,0.465; 0.5,0.5;  0.625,0.535; 0.75,0.6; 0.875,0.7335; 1,1">
                                          <p:stCondLst>
                                            <p:cond delay="1656"/>
                                          </p:stCondLst>
                                        </p:cTn>
                                        <p:tgtEl>
                                          <p:spTgt spid="4100"/>
                                        </p:tgtEl>
                                        <p:attrNameLst>
                                          <p:attrName>ppt_y</p:attrName>
                                        </p:attrNameLst>
                                      </p:cBhvr>
                                      <p:tavLst>
                                        <p:tav tm="0" fmla="#ppt_y-sin(pi*$)/81">
                                          <p:val>
                                            <p:fltVal val="0"/>
                                          </p:val>
                                        </p:tav>
                                        <p:tav tm="100000">
                                          <p:val>
                                            <p:fltVal val="1"/>
                                          </p:val>
                                        </p:tav>
                                      </p:tavLst>
                                    </p:anim>
                                    <p:animScale>
                                      <p:cBhvr>
                                        <p:cTn id="54" dur="26">
                                          <p:stCondLst>
                                            <p:cond delay="650"/>
                                          </p:stCondLst>
                                        </p:cTn>
                                        <p:tgtEl>
                                          <p:spTgt spid="4100"/>
                                        </p:tgtEl>
                                      </p:cBhvr>
                                      <p:to x="100000" y="60000"/>
                                    </p:animScale>
                                    <p:animScale>
                                      <p:cBhvr>
                                        <p:cTn id="55" dur="166" decel="50000">
                                          <p:stCondLst>
                                            <p:cond delay="676"/>
                                          </p:stCondLst>
                                        </p:cTn>
                                        <p:tgtEl>
                                          <p:spTgt spid="4100"/>
                                        </p:tgtEl>
                                      </p:cBhvr>
                                      <p:to x="100000" y="100000"/>
                                    </p:animScale>
                                    <p:animScale>
                                      <p:cBhvr>
                                        <p:cTn id="56" dur="26">
                                          <p:stCondLst>
                                            <p:cond delay="1312"/>
                                          </p:stCondLst>
                                        </p:cTn>
                                        <p:tgtEl>
                                          <p:spTgt spid="4100"/>
                                        </p:tgtEl>
                                      </p:cBhvr>
                                      <p:to x="100000" y="80000"/>
                                    </p:animScale>
                                    <p:animScale>
                                      <p:cBhvr>
                                        <p:cTn id="57" dur="166" decel="50000">
                                          <p:stCondLst>
                                            <p:cond delay="1338"/>
                                          </p:stCondLst>
                                        </p:cTn>
                                        <p:tgtEl>
                                          <p:spTgt spid="4100"/>
                                        </p:tgtEl>
                                      </p:cBhvr>
                                      <p:to x="100000" y="100000"/>
                                    </p:animScale>
                                    <p:animScale>
                                      <p:cBhvr>
                                        <p:cTn id="58" dur="26">
                                          <p:stCondLst>
                                            <p:cond delay="1642"/>
                                          </p:stCondLst>
                                        </p:cTn>
                                        <p:tgtEl>
                                          <p:spTgt spid="4100"/>
                                        </p:tgtEl>
                                      </p:cBhvr>
                                      <p:to x="100000" y="90000"/>
                                    </p:animScale>
                                    <p:animScale>
                                      <p:cBhvr>
                                        <p:cTn id="59" dur="166" decel="50000">
                                          <p:stCondLst>
                                            <p:cond delay="1668"/>
                                          </p:stCondLst>
                                        </p:cTn>
                                        <p:tgtEl>
                                          <p:spTgt spid="4100"/>
                                        </p:tgtEl>
                                      </p:cBhvr>
                                      <p:to x="100000" y="100000"/>
                                    </p:animScale>
                                    <p:animScale>
                                      <p:cBhvr>
                                        <p:cTn id="60" dur="26">
                                          <p:stCondLst>
                                            <p:cond delay="1808"/>
                                          </p:stCondLst>
                                        </p:cTn>
                                        <p:tgtEl>
                                          <p:spTgt spid="4100"/>
                                        </p:tgtEl>
                                      </p:cBhvr>
                                      <p:to x="100000" y="95000"/>
                                    </p:animScale>
                                    <p:animScale>
                                      <p:cBhvr>
                                        <p:cTn id="61" dur="166" decel="50000">
                                          <p:stCondLst>
                                            <p:cond delay="1834"/>
                                          </p:stCondLst>
                                        </p:cTn>
                                        <p:tgtEl>
                                          <p:spTgt spid="4100"/>
                                        </p:tgtEl>
                                      </p:cBhvr>
                                      <p:to x="100000" y="100000"/>
                                    </p:animScale>
                                  </p:childTnLst>
                                </p:cTn>
                              </p:par>
                            </p:childTnLst>
                          </p:cTn>
                        </p:par>
                      </p:childTnLst>
                    </p:cTn>
                  </p:par>
                  <p:par>
                    <p:cTn id="62" fill="hold">
                      <p:stCondLst>
                        <p:cond delay="indefinite"/>
                      </p:stCondLst>
                      <p:childTnLst>
                        <p:par>
                          <p:cTn id="63" fill="hold">
                            <p:stCondLst>
                              <p:cond delay="0"/>
                            </p:stCondLst>
                            <p:childTnLst>
                              <p:par>
                                <p:cTn id="64" presetID="26" presetClass="entr" presetSubtype="0" fill="hold" nodeType="click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wipe(down)">
                                      <p:cBhvr>
                                        <p:cTn id="66" dur="580">
                                          <p:stCondLst>
                                            <p:cond delay="0"/>
                                          </p:stCondLst>
                                        </p:cTn>
                                        <p:tgtEl>
                                          <p:spTgt spid="7"/>
                                        </p:tgtEl>
                                      </p:cBhvr>
                                    </p:animEffect>
                                    <p:anim calcmode="lin" valueType="num">
                                      <p:cBhvr>
                                        <p:cTn id="67"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68"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69"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70"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71"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72" dur="26">
                                          <p:stCondLst>
                                            <p:cond delay="650"/>
                                          </p:stCondLst>
                                        </p:cTn>
                                        <p:tgtEl>
                                          <p:spTgt spid="7"/>
                                        </p:tgtEl>
                                      </p:cBhvr>
                                      <p:to x="100000" y="60000"/>
                                    </p:animScale>
                                    <p:animScale>
                                      <p:cBhvr>
                                        <p:cTn id="73" dur="166" decel="50000">
                                          <p:stCondLst>
                                            <p:cond delay="676"/>
                                          </p:stCondLst>
                                        </p:cTn>
                                        <p:tgtEl>
                                          <p:spTgt spid="7"/>
                                        </p:tgtEl>
                                      </p:cBhvr>
                                      <p:to x="100000" y="100000"/>
                                    </p:animScale>
                                    <p:animScale>
                                      <p:cBhvr>
                                        <p:cTn id="74" dur="26">
                                          <p:stCondLst>
                                            <p:cond delay="1312"/>
                                          </p:stCondLst>
                                        </p:cTn>
                                        <p:tgtEl>
                                          <p:spTgt spid="7"/>
                                        </p:tgtEl>
                                      </p:cBhvr>
                                      <p:to x="100000" y="80000"/>
                                    </p:animScale>
                                    <p:animScale>
                                      <p:cBhvr>
                                        <p:cTn id="75" dur="166" decel="50000">
                                          <p:stCondLst>
                                            <p:cond delay="1338"/>
                                          </p:stCondLst>
                                        </p:cTn>
                                        <p:tgtEl>
                                          <p:spTgt spid="7"/>
                                        </p:tgtEl>
                                      </p:cBhvr>
                                      <p:to x="100000" y="100000"/>
                                    </p:animScale>
                                    <p:animScale>
                                      <p:cBhvr>
                                        <p:cTn id="76" dur="26">
                                          <p:stCondLst>
                                            <p:cond delay="1642"/>
                                          </p:stCondLst>
                                        </p:cTn>
                                        <p:tgtEl>
                                          <p:spTgt spid="7"/>
                                        </p:tgtEl>
                                      </p:cBhvr>
                                      <p:to x="100000" y="90000"/>
                                    </p:animScale>
                                    <p:animScale>
                                      <p:cBhvr>
                                        <p:cTn id="77" dur="166" decel="50000">
                                          <p:stCondLst>
                                            <p:cond delay="1668"/>
                                          </p:stCondLst>
                                        </p:cTn>
                                        <p:tgtEl>
                                          <p:spTgt spid="7"/>
                                        </p:tgtEl>
                                      </p:cBhvr>
                                      <p:to x="100000" y="100000"/>
                                    </p:animScale>
                                    <p:animScale>
                                      <p:cBhvr>
                                        <p:cTn id="78" dur="26">
                                          <p:stCondLst>
                                            <p:cond delay="1808"/>
                                          </p:stCondLst>
                                        </p:cTn>
                                        <p:tgtEl>
                                          <p:spTgt spid="7"/>
                                        </p:tgtEl>
                                      </p:cBhvr>
                                      <p:to x="100000" y="95000"/>
                                    </p:animScale>
                                    <p:animScale>
                                      <p:cBhvr>
                                        <p:cTn id="79"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4"/>
            <a:ext cx="8856984" cy="1163787"/>
          </a:xfrm>
        </p:spPr>
        <p:txBody>
          <a:bodyPr>
            <a:normAutofit lnSpcReduction="10000"/>
          </a:bodyPr>
          <a:lstStyle/>
          <a:p>
            <a:pPr marL="0" indent="0" algn="ctr">
              <a:buNone/>
            </a:pPr>
            <a:r>
              <a:rPr lang="es-CO" sz="4400" b="1" i="1" u="sng" dirty="0" smtClean="0">
                <a:solidFill>
                  <a:srgbClr val="FF0000"/>
                </a:solidFill>
              </a:rPr>
              <a:t>¿Será </a:t>
            </a:r>
            <a:r>
              <a:rPr lang="es-CO" sz="4400" b="1" i="1" u="sng" dirty="0">
                <a:solidFill>
                  <a:srgbClr val="FF0000"/>
                </a:solidFill>
              </a:rPr>
              <a:t>que Juan era un </a:t>
            </a:r>
            <a:r>
              <a:rPr lang="es-CO" sz="4400" b="1" i="1" u="sng" dirty="0" smtClean="0">
                <a:solidFill>
                  <a:srgbClr val="FF0000"/>
                </a:solidFill>
              </a:rPr>
              <a:t>reformador?</a:t>
            </a:r>
            <a:r>
              <a:rPr lang="es-CO" dirty="0"/>
              <a:t/>
            </a:r>
            <a:br>
              <a:rPr lang="es-CO" dirty="0"/>
            </a:br>
            <a:endParaRPr lang="es-CO" dirty="0"/>
          </a:p>
        </p:txBody>
      </p:sp>
      <p:pic>
        <p:nvPicPr>
          <p:cNvPr id="5122" name="Picture 2" descr="http://1.bp.blogspot.com/-1j3uOR1jZHQ/UCwu2i_Hl7I/AAAAAAAAAI0/kcn4AbJJxi0/s1600/laanunciac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3392996"/>
            <a:ext cx="2520280" cy="234026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1844824"/>
            <a:ext cx="5976664" cy="3108543"/>
          </a:xfrm>
          <a:prstGeom prst="rect">
            <a:avLst/>
          </a:prstGeom>
        </p:spPr>
        <p:txBody>
          <a:bodyPr wrap="square">
            <a:spAutoFit/>
          </a:bodyPr>
          <a:lstStyle/>
          <a:p>
            <a:r>
              <a:rPr lang="es-CO" sz="2800" b="1" dirty="0"/>
              <a:t>La inspiración dice:</a:t>
            </a:r>
            <a:br>
              <a:rPr lang="es-CO" sz="2800" b="1" dirty="0"/>
            </a:br>
            <a:r>
              <a:rPr lang="es-CO" sz="2800" b="1" dirty="0"/>
              <a:t>“Juan había de salir como mensajero de Dios…un mensajero tal debía ser santo…Juan debía destacarse como un reformador.”</a:t>
            </a:r>
            <a:br>
              <a:rPr lang="es-CO" sz="2800" b="1" dirty="0"/>
            </a:br>
            <a:r>
              <a:rPr lang="es-CO" sz="2800" b="1" dirty="0"/>
              <a:t> </a:t>
            </a:r>
            <a:r>
              <a:rPr lang="es-CO" sz="2800" b="1" dirty="0">
                <a:solidFill>
                  <a:srgbClr val="FF0000"/>
                </a:solidFill>
              </a:rPr>
              <a:t>El Deseado de todas la gentes pg. 75.</a:t>
            </a:r>
            <a:r>
              <a:rPr lang="es-CO" sz="2800" dirty="0">
                <a:solidFill>
                  <a:srgbClr val="FF0000"/>
                </a:solidFill>
              </a:rPr>
              <a:t/>
            </a:r>
            <a:br>
              <a:rPr lang="es-CO" sz="2800" dirty="0">
                <a:solidFill>
                  <a:srgbClr val="FF0000"/>
                </a:solidFill>
              </a:rPr>
            </a:br>
            <a:endParaRPr lang="es-CO" sz="2800" dirty="0"/>
          </a:p>
        </p:txBody>
      </p:sp>
      <p:pic>
        <p:nvPicPr>
          <p:cNvPr id="5124" name="Picture 4" descr="http://t0.gstatic.com/images?q=tbn:ANd9GcTnNX_P0dHMH1FzoH1fjfkMrm6SYende5lhOFeY5uTDq9X3yi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1142746"/>
            <a:ext cx="1962150" cy="212423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59025" y="5763842"/>
            <a:ext cx="8640960" cy="1384995"/>
          </a:xfrm>
          <a:prstGeom prst="rect">
            <a:avLst/>
          </a:prstGeom>
        </p:spPr>
        <p:txBody>
          <a:bodyPr wrap="square">
            <a:spAutoFit/>
          </a:bodyPr>
          <a:lstStyle/>
          <a:p>
            <a:pPr algn="ctr"/>
            <a:r>
              <a:rPr lang="es-CO" sz="2400" b="1" i="1" dirty="0"/>
              <a:t>Los ángeles </a:t>
            </a:r>
            <a:r>
              <a:rPr lang="es-CO" sz="2400" b="1" i="1" dirty="0" smtClean="0"/>
              <a:t>enviados </a:t>
            </a:r>
            <a:r>
              <a:rPr lang="es-CO" sz="2400" b="1" i="1" dirty="0"/>
              <a:t>por Dios se ciñeron a dar </a:t>
            </a:r>
            <a:r>
              <a:rPr lang="es-CO" sz="2400" b="1" i="1" dirty="0" smtClean="0"/>
              <a:t>exactamente el </a:t>
            </a:r>
            <a:r>
              <a:rPr lang="es-CO" sz="2400" b="1" i="1" dirty="0"/>
              <a:t>mensaje tanto a Zacarías como a la virgen María.</a:t>
            </a:r>
            <a:endParaRPr lang="es-CO" sz="2400" i="1" dirty="0"/>
          </a:p>
          <a:p>
            <a:r>
              <a:rPr lang="es-CO" dirty="0"/>
              <a:t/>
            </a:r>
            <a:br>
              <a:rPr lang="es-CO" dirty="0"/>
            </a:br>
            <a:endParaRPr lang="es-CO" dirty="0"/>
          </a:p>
        </p:txBody>
      </p:sp>
    </p:spTree>
    <p:extLst>
      <p:ext uri="{BB962C8B-B14F-4D97-AF65-F5344CB8AC3E}">
        <p14:creationId xmlns:p14="http://schemas.microsoft.com/office/powerpoint/2010/main" val="532610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5124"/>
                                        </p:tgtEl>
                                        <p:attrNameLst>
                                          <p:attrName>style.visibility</p:attrName>
                                        </p:attrNameLst>
                                      </p:cBhvr>
                                      <p:to>
                                        <p:strVal val="visible"/>
                                      </p:to>
                                    </p:set>
                                    <p:animEffect transition="in" filter="wheel(1)">
                                      <p:cBhvr>
                                        <p:cTn id="14" dur="2000"/>
                                        <p:tgtEl>
                                          <p:spTgt spid="5124"/>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5122"/>
                                        </p:tgtEl>
                                        <p:attrNameLst>
                                          <p:attrName>style.visibility</p:attrName>
                                        </p:attrNameLst>
                                      </p:cBhvr>
                                      <p:to>
                                        <p:strVal val="visible"/>
                                      </p:to>
                                    </p:set>
                                    <p:animEffect transition="in" filter="wheel(1)">
                                      <p:cBhvr>
                                        <p:cTn id="19" dur="2000"/>
                                        <p:tgtEl>
                                          <p:spTgt spid="5122"/>
                                        </p:tgtEl>
                                      </p:cBhvr>
                                    </p:animEffect>
                                  </p:childTnLst>
                                </p:cTn>
                              </p:par>
                            </p:childTnLst>
                          </p:cTn>
                        </p:par>
                      </p:childTnLst>
                    </p:cTn>
                  </p:par>
                  <p:par>
                    <p:cTn id="20" fill="hold">
                      <p:stCondLst>
                        <p:cond delay="indefinite"/>
                      </p:stCondLst>
                      <p:childTnLst>
                        <p:par>
                          <p:cTn id="21" fill="hold">
                            <p:stCondLst>
                              <p:cond delay="0"/>
                            </p:stCondLst>
                            <p:childTnLst>
                              <p:par>
                                <p:cTn id="22" presetID="26" presetClass="entr" presetSubtype="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down)">
                                      <p:cBhvr>
                                        <p:cTn id="24" dur="580">
                                          <p:stCondLst>
                                            <p:cond delay="0"/>
                                          </p:stCondLst>
                                        </p:cTn>
                                        <p:tgtEl>
                                          <p:spTgt spid="5"/>
                                        </p:tgtEl>
                                      </p:cBhvr>
                                    </p:animEffect>
                                    <p:anim calcmode="lin" valueType="num">
                                      <p:cBhvr>
                                        <p:cTn id="25"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0" dur="26">
                                          <p:stCondLst>
                                            <p:cond delay="650"/>
                                          </p:stCondLst>
                                        </p:cTn>
                                        <p:tgtEl>
                                          <p:spTgt spid="5"/>
                                        </p:tgtEl>
                                      </p:cBhvr>
                                      <p:to x="100000" y="60000"/>
                                    </p:animScale>
                                    <p:animScale>
                                      <p:cBhvr>
                                        <p:cTn id="31" dur="166" decel="50000">
                                          <p:stCondLst>
                                            <p:cond delay="676"/>
                                          </p:stCondLst>
                                        </p:cTn>
                                        <p:tgtEl>
                                          <p:spTgt spid="5"/>
                                        </p:tgtEl>
                                      </p:cBhvr>
                                      <p:to x="100000" y="100000"/>
                                    </p:animScale>
                                    <p:animScale>
                                      <p:cBhvr>
                                        <p:cTn id="32" dur="26">
                                          <p:stCondLst>
                                            <p:cond delay="1312"/>
                                          </p:stCondLst>
                                        </p:cTn>
                                        <p:tgtEl>
                                          <p:spTgt spid="5"/>
                                        </p:tgtEl>
                                      </p:cBhvr>
                                      <p:to x="100000" y="80000"/>
                                    </p:animScale>
                                    <p:animScale>
                                      <p:cBhvr>
                                        <p:cTn id="33" dur="166" decel="50000">
                                          <p:stCondLst>
                                            <p:cond delay="1338"/>
                                          </p:stCondLst>
                                        </p:cTn>
                                        <p:tgtEl>
                                          <p:spTgt spid="5"/>
                                        </p:tgtEl>
                                      </p:cBhvr>
                                      <p:to x="100000" y="100000"/>
                                    </p:animScale>
                                    <p:animScale>
                                      <p:cBhvr>
                                        <p:cTn id="34" dur="26">
                                          <p:stCondLst>
                                            <p:cond delay="1642"/>
                                          </p:stCondLst>
                                        </p:cTn>
                                        <p:tgtEl>
                                          <p:spTgt spid="5"/>
                                        </p:tgtEl>
                                      </p:cBhvr>
                                      <p:to x="100000" y="90000"/>
                                    </p:animScale>
                                    <p:animScale>
                                      <p:cBhvr>
                                        <p:cTn id="35" dur="166" decel="50000">
                                          <p:stCondLst>
                                            <p:cond delay="1668"/>
                                          </p:stCondLst>
                                        </p:cTn>
                                        <p:tgtEl>
                                          <p:spTgt spid="5"/>
                                        </p:tgtEl>
                                      </p:cBhvr>
                                      <p:to x="100000" y="100000"/>
                                    </p:animScale>
                                    <p:animScale>
                                      <p:cBhvr>
                                        <p:cTn id="36" dur="26">
                                          <p:stCondLst>
                                            <p:cond delay="1808"/>
                                          </p:stCondLst>
                                        </p:cTn>
                                        <p:tgtEl>
                                          <p:spTgt spid="5"/>
                                        </p:tgtEl>
                                      </p:cBhvr>
                                      <p:to x="100000" y="95000"/>
                                    </p:animScale>
                                    <p:animScale>
                                      <p:cBhvr>
                                        <p:cTn id="37"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92500" lnSpcReduction="20000"/>
          </a:bodyPr>
          <a:lstStyle/>
          <a:p>
            <a:pPr marL="0" indent="0">
              <a:buNone/>
            </a:pPr>
            <a:r>
              <a:rPr lang="es-CO" b="1" dirty="0"/>
              <a:t>Continúa </a:t>
            </a:r>
            <a:r>
              <a:rPr lang="es-CO" sz="3500" b="1" dirty="0"/>
              <a:t>diciendo</a:t>
            </a:r>
            <a:r>
              <a:rPr lang="es-CO" b="1" dirty="0"/>
              <a:t>.</a:t>
            </a:r>
            <a:endParaRPr lang="es-CO" dirty="0"/>
          </a:p>
          <a:p>
            <a:pPr marL="0" indent="0">
              <a:buNone/>
            </a:pPr>
            <a:r>
              <a:rPr lang="es-CO" b="1" dirty="0" smtClean="0"/>
              <a:t>“También </a:t>
            </a:r>
            <a:r>
              <a:rPr lang="es-CO" b="1" dirty="0"/>
              <a:t>se creía que antes </a:t>
            </a:r>
            <a:r>
              <a:rPr lang="es-CO" b="1" dirty="0" smtClean="0"/>
              <a:t>del advenimiento </a:t>
            </a:r>
            <a:r>
              <a:rPr lang="es-CO" b="1" dirty="0"/>
              <a:t>del Mesías, Elías aparecería personalmente. Juan </a:t>
            </a:r>
            <a:r>
              <a:rPr lang="es-CO" b="1" dirty="0" smtClean="0"/>
              <a:t>salió </a:t>
            </a:r>
            <a:r>
              <a:rPr lang="es-CO" b="1" dirty="0"/>
              <a:t>al cruce </a:t>
            </a:r>
            <a:r>
              <a:rPr lang="es-CO" b="1" dirty="0" smtClean="0"/>
              <a:t>de esta </a:t>
            </a:r>
            <a:r>
              <a:rPr lang="es-CO" b="1" dirty="0"/>
              <a:t>expectación con su negativa; pero sus palabras tenían un significado </a:t>
            </a:r>
            <a:r>
              <a:rPr lang="es-CO" b="1" dirty="0" smtClean="0"/>
              <a:t>mas profundo</a:t>
            </a:r>
            <a:r>
              <a:rPr lang="es-CO" b="1" dirty="0"/>
              <a:t>. Jesús dijo después, refiriéndose a Juan: y si queréis recibirlo, </a:t>
            </a:r>
            <a:r>
              <a:rPr lang="es-CO" b="1" i="1" u="sng" dirty="0" smtClean="0"/>
              <a:t>este es </a:t>
            </a:r>
            <a:r>
              <a:rPr lang="es-CO" b="1" i="1" u="sng" dirty="0"/>
              <a:t>Elías el que había de venir.</a:t>
            </a:r>
            <a:endParaRPr lang="es-CO" i="1" u="sng" dirty="0"/>
          </a:p>
          <a:p>
            <a:pPr marL="0" indent="0">
              <a:buNone/>
            </a:pPr>
            <a:r>
              <a:rPr lang="es-CO" dirty="0"/>
              <a:t/>
            </a:r>
            <a:br>
              <a:rPr lang="es-CO" dirty="0"/>
            </a:br>
            <a:r>
              <a:rPr lang="es-CO" b="1" dirty="0"/>
              <a:t>Juan vino con el </a:t>
            </a:r>
            <a:r>
              <a:rPr lang="es-CO" b="1" dirty="0" smtClean="0"/>
              <a:t>espíritu </a:t>
            </a:r>
            <a:r>
              <a:rPr lang="es-CO" b="1" dirty="0"/>
              <a:t>y poder </a:t>
            </a:r>
            <a:r>
              <a:rPr lang="es-CO" b="1" dirty="0" smtClean="0"/>
              <a:t>de Elías</a:t>
            </a:r>
            <a:r>
              <a:rPr lang="es-CO" b="1" dirty="0"/>
              <a:t>. Para hacer una obra como la que había </a:t>
            </a:r>
            <a:r>
              <a:rPr lang="es-CO" b="1" dirty="0" smtClean="0"/>
              <a:t>hecho </a:t>
            </a:r>
            <a:r>
              <a:rPr lang="es-CO" b="1" dirty="0"/>
              <a:t>Elías. </a:t>
            </a:r>
            <a:r>
              <a:rPr lang="es-CO" b="1" i="1" u="sng" dirty="0"/>
              <a:t>Si los judíos le hubiesen recibido, esta obra se </a:t>
            </a:r>
            <a:r>
              <a:rPr lang="es-CO" b="1" i="1" u="sng" dirty="0" smtClean="0"/>
              <a:t>habría realizado </a:t>
            </a:r>
            <a:r>
              <a:rPr lang="es-CO" b="1" i="1" u="sng" dirty="0"/>
              <a:t>en su favor. Pero no recibieron su mensaje. Para ellos no fue Elías”</a:t>
            </a:r>
            <a:r>
              <a:rPr lang="es-CO" b="1" dirty="0"/>
              <a:t/>
            </a:r>
            <a:br>
              <a:rPr lang="es-CO" b="1" dirty="0"/>
            </a:br>
            <a:r>
              <a:rPr lang="es-CO" b="1" dirty="0" smtClean="0">
                <a:solidFill>
                  <a:srgbClr val="FF0000"/>
                </a:solidFill>
              </a:rPr>
              <a:t>El </a:t>
            </a:r>
            <a:r>
              <a:rPr lang="es-CO" b="1" dirty="0">
                <a:solidFill>
                  <a:srgbClr val="FF0000"/>
                </a:solidFill>
              </a:rPr>
              <a:t>Deseado de todas la gentes pg. 109</a:t>
            </a:r>
            <a:r>
              <a:rPr lang="es-CO" b="1" dirty="0" smtClean="0">
                <a:solidFill>
                  <a:srgbClr val="FF0000"/>
                </a:solidFill>
              </a:rPr>
              <a:t>. </a:t>
            </a:r>
            <a:endParaRPr lang="es-CO" dirty="0">
              <a:solidFill>
                <a:srgbClr val="FF0000"/>
              </a:solidFill>
            </a:endParaRPr>
          </a:p>
        </p:txBody>
      </p:sp>
    </p:spTree>
    <p:extLst>
      <p:ext uri="{BB962C8B-B14F-4D97-AF65-F5344CB8AC3E}">
        <p14:creationId xmlns:p14="http://schemas.microsoft.com/office/powerpoint/2010/main" val="3340353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heel(1)">
                                      <p:cBhvr>
                                        <p:cTn id="15"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92500" lnSpcReduction="10000"/>
          </a:bodyPr>
          <a:lstStyle/>
          <a:p>
            <a:pPr marL="0" indent="0" algn="ctr">
              <a:buNone/>
            </a:pPr>
            <a:r>
              <a:rPr lang="es-CO" dirty="0" smtClean="0"/>
              <a:t>El </a:t>
            </a:r>
            <a:r>
              <a:rPr lang="es-CO" dirty="0"/>
              <a:t>mensaje final de Juan a estos fue</a:t>
            </a:r>
            <a:r>
              <a:rPr lang="es-CO" dirty="0" smtClean="0"/>
              <a:t>:</a:t>
            </a:r>
            <a:r>
              <a:rPr lang="es-CO" dirty="0"/>
              <a:t/>
            </a:r>
            <a:br>
              <a:rPr lang="es-CO" dirty="0"/>
            </a:br>
            <a:endParaRPr lang="es-CO" dirty="0"/>
          </a:p>
          <a:p>
            <a:pPr marL="0" indent="0" algn="ctr">
              <a:buNone/>
            </a:pPr>
            <a:r>
              <a:rPr lang="es-CO" b="1" dirty="0" smtClean="0"/>
              <a:t>Cuando </a:t>
            </a:r>
            <a:r>
              <a:rPr lang="es-CO" b="1" dirty="0"/>
              <a:t>Juan vio que muchos fariseos </a:t>
            </a:r>
            <a:r>
              <a:rPr lang="es-CO" b="1" dirty="0" smtClean="0"/>
              <a:t>y saduceos </a:t>
            </a:r>
            <a:r>
              <a:rPr lang="es-CO" b="1" dirty="0"/>
              <a:t>venían a su bautismo, les decía: "¡</a:t>
            </a:r>
            <a:r>
              <a:rPr lang="es-CO" i="1" dirty="0"/>
              <a:t>Generación de víboras! ¿</a:t>
            </a:r>
            <a:r>
              <a:rPr lang="es-CO" i="1" dirty="0" smtClean="0"/>
              <a:t>Quién os </a:t>
            </a:r>
            <a:r>
              <a:rPr lang="es-CO" i="1" dirty="0"/>
              <a:t>enseñó a huir de la ira venidera? </a:t>
            </a:r>
            <a:br>
              <a:rPr lang="es-CO" i="1" dirty="0"/>
            </a:br>
            <a:r>
              <a:rPr lang="es-CO" i="1" dirty="0"/>
              <a:t>"</a:t>
            </a:r>
            <a:r>
              <a:rPr lang="es-CO" i="1" u="sng" dirty="0"/>
              <a:t>Producid frutos dignos de arrepentimiento</a:t>
            </a:r>
            <a:r>
              <a:rPr lang="es-CO" i="1" dirty="0"/>
              <a:t>, "y no penséis </a:t>
            </a:r>
            <a:r>
              <a:rPr lang="es-CO" i="1" dirty="0" smtClean="0"/>
              <a:t>en vuestro </a:t>
            </a:r>
            <a:r>
              <a:rPr lang="es-CO" i="1" dirty="0"/>
              <a:t>interior. 'Tenemos a Abrahán por padre'. Por que os digo que aun </a:t>
            </a:r>
            <a:r>
              <a:rPr lang="es-CO" i="1" dirty="0" smtClean="0"/>
              <a:t>de estas </a:t>
            </a:r>
            <a:r>
              <a:rPr lang="es-CO" i="1" dirty="0"/>
              <a:t>piedras Dios puede levantar hijos de Abrahán. "El hacha ya </a:t>
            </a:r>
            <a:r>
              <a:rPr lang="es-CO" i="1" dirty="0" smtClean="0"/>
              <a:t>está puesta </a:t>
            </a:r>
            <a:r>
              <a:rPr lang="es-CO" i="1" dirty="0"/>
              <a:t>a la raíz de los árboles. Todo árbol que no da buen fruto será cortado </a:t>
            </a:r>
            <a:r>
              <a:rPr lang="es-CO" i="1" dirty="0" smtClean="0"/>
              <a:t>y echado </a:t>
            </a:r>
            <a:r>
              <a:rPr lang="es-CO" i="1" dirty="0"/>
              <a:t>en el fuego</a:t>
            </a:r>
            <a:r>
              <a:rPr lang="es-CO" b="1" dirty="0"/>
              <a:t>.” </a:t>
            </a:r>
          </a:p>
          <a:p>
            <a:pPr marL="0" indent="0" algn="ctr">
              <a:buNone/>
            </a:pPr>
            <a:r>
              <a:rPr lang="es-CO" b="1" dirty="0" smtClean="0">
                <a:solidFill>
                  <a:srgbClr val="FF0000"/>
                </a:solidFill>
              </a:rPr>
              <a:t>Mateo </a:t>
            </a:r>
            <a:r>
              <a:rPr lang="es-CO" b="1" dirty="0">
                <a:solidFill>
                  <a:srgbClr val="FF0000"/>
                </a:solidFill>
              </a:rPr>
              <a:t>3:7-10</a:t>
            </a:r>
            <a:r>
              <a:rPr lang="es-CO" b="1" dirty="0" smtClean="0">
                <a:solidFill>
                  <a:srgbClr val="FF0000"/>
                </a:solidFill>
              </a:rPr>
              <a:t>.</a:t>
            </a:r>
            <a:r>
              <a:rPr lang="es-CO" dirty="0">
                <a:solidFill>
                  <a:srgbClr val="FF0000"/>
                </a:solidFill>
              </a:rPr>
              <a:t/>
            </a:r>
            <a:br>
              <a:rPr lang="es-CO" dirty="0">
                <a:solidFill>
                  <a:srgbClr val="FF0000"/>
                </a:solidFill>
              </a:rPr>
            </a:br>
            <a:endParaRPr lang="es-CO" dirty="0">
              <a:solidFill>
                <a:srgbClr val="FF0000"/>
              </a:solidFill>
            </a:endParaRPr>
          </a:p>
        </p:txBody>
      </p:sp>
    </p:spTree>
    <p:extLst>
      <p:ext uri="{BB962C8B-B14F-4D97-AF65-F5344CB8AC3E}">
        <p14:creationId xmlns:p14="http://schemas.microsoft.com/office/powerpoint/2010/main" val="321897346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600" b="1" i="1" dirty="0" smtClean="0">
                <a:solidFill>
                  <a:srgbClr val="FF0000"/>
                </a:solidFill>
                <a:latin typeface="Agency FB" pitchFamily="34" charset="0"/>
              </a:rPr>
              <a:t>A semejanza de Elías tisbita, ¿Por qué causa fue perseguido y encarcelado Juan?</a:t>
            </a:r>
            <a:endParaRPr lang="es-CO" sz="3600" b="1" i="1" dirty="0">
              <a:solidFill>
                <a:srgbClr val="FF0000"/>
              </a:solidFill>
              <a:latin typeface="Agency FB" pitchFamily="34" charset="0"/>
            </a:endParaRPr>
          </a:p>
        </p:txBody>
      </p:sp>
      <p:sp>
        <p:nvSpPr>
          <p:cNvPr id="3" name="2 Marcador de contenido"/>
          <p:cNvSpPr>
            <a:spLocks noGrp="1"/>
          </p:cNvSpPr>
          <p:nvPr>
            <p:ph idx="1"/>
          </p:nvPr>
        </p:nvSpPr>
        <p:spPr>
          <a:xfrm>
            <a:off x="0" y="1600200"/>
            <a:ext cx="5940152" cy="2877562"/>
          </a:xfrm>
        </p:spPr>
        <p:txBody>
          <a:bodyPr>
            <a:normAutofit fontScale="92500" lnSpcReduction="20000"/>
          </a:bodyPr>
          <a:lstStyle/>
          <a:p>
            <a:pPr marL="0" indent="0" algn="ctr">
              <a:buNone/>
            </a:pPr>
            <a:r>
              <a:rPr lang="es-CO" b="1" dirty="0" smtClean="0">
                <a:solidFill>
                  <a:srgbClr val="FF0000"/>
                </a:solidFill>
              </a:rPr>
              <a:t>Luc.3:19,20</a:t>
            </a:r>
            <a:r>
              <a:rPr lang="es-CO" dirty="0" smtClean="0"/>
              <a:t>.Entonces </a:t>
            </a:r>
            <a:r>
              <a:rPr lang="es-CO" dirty="0"/>
              <a:t>Herodes el tetrarca, siendo reprendido por Juan a causa de Herodías, mujer de Felipe su hermano, y de todas las maldades que Herodes había hecho</a:t>
            </a:r>
            <a:r>
              <a:rPr lang="es-CO" dirty="0" smtClean="0"/>
              <a:t>, </a:t>
            </a:r>
            <a:r>
              <a:rPr lang="es-CO" b="1" baseline="30000" dirty="0" smtClean="0"/>
              <a:t>20 </a:t>
            </a:r>
            <a:r>
              <a:rPr lang="es-CO" dirty="0"/>
              <a:t>sobre todas ellas, añadió además esta: encerró a Juan en la cárcel.</a:t>
            </a:r>
            <a:r>
              <a:rPr lang="es-CO" dirty="0" smtClean="0"/>
              <a:t> </a:t>
            </a:r>
          </a:p>
        </p:txBody>
      </p:sp>
      <p:pic>
        <p:nvPicPr>
          <p:cNvPr id="1026" name="Picture 2" descr="http://click.infospace.com/ClickHandler.ashx?du=http%3a%2f%2f3.bp.blogspot.com%2f-Ur_au1Z7N-U%2fTs07pwIkBhI%2fAAAAAAAABgo%2fNRAaPQ_E4pQ%2fs1600%2fjuanelbautista.jpg&amp;ru=http%3a%2f%2f3.bp.blogspot.com%2f-Ur_au1Z7N-U%2fTs07pwIkBhI%2fAAAAAAAABgo%2fNRAaPQ_E4pQ%2fs1600%2fjuanelbautista.jpg&amp;ld=20130421&amp;ap=2&amp;app=1&amp;c=mpcyahooright&amp;s=mpcyahooright&amp;coi=372380&amp;cop=main-title&amp;euip=190.90.239.159&amp;npp=2&amp;p=0&amp;pp=0&amp;pvaid=0ed9b51adbd645be8f4cfe57dd62d91d&amp;ep=2&amp;mid=9&amp;hash=D3B399356041D219BBB1B00C1F5B8F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6447" y="1766121"/>
            <a:ext cx="3048000" cy="2382959"/>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956447" y="4149080"/>
            <a:ext cx="3048000" cy="461665"/>
          </a:xfrm>
          <a:prstGeom prst="rect">
            <a:avLst/>
          </a:prstGeom>
        </p:spPr>
        <p:txBody>
          <a:bodyPr wrap="square">
            <a:spAutoFit/>
          </a:bodyPr>
          <a:lstStyle/>
          <a:p>
            <a:r>
              <a:rPr lang="es-CO" sz="2400" b="1" dirty="0" smtClean="0">
                <a:solidFill>
                  <a:srgbClr val="FF0000"/>
                </a:solidFill>
              </a:rPr>
              <a:t>Lea Mateo </a:t>
            </a:r>
            <a:r>
              <a:rPr lang="es-CO" sz="2400" b="1" dirty="0">
                <a:solidFill>
                  <a:srgbClr val="FF0000"/>
                </a:solidFill>
              </a:rPr>
              <a:t>14:3-11. </a:t>
            </a:r>
            <a:endParaRPr lang="es-CO" sz="2400" b="1" dirty="0"/>
          </a:p>
        </p:txBody>
      </p:sp>
      <p:sp>
        <p:nvSpPr>
          <p:cNvPr id="5" name="4 Rectángulo"/>
          <p:cNvSpPr/>
          <p:nvPr/>
        </p:nvSpPr>
        <p:spPr>
          <a:xfrm>
            <a:off x="179512" y="4662428"/>
            <a:ext cx="8640960" cy="1938992"/>
          </a:xfrm>
          <a:prstGeom prst="rect">
            <a:avLst/>
          </a:prstGeom>
        </p:spPr>
        <p:txBody>
          <a:bodyPr wrap="square">
            <a:spAutoFit/>
          </a:bodyPr>
          <a:lstStyle/>
          <a:p>
            <a:pPr algn="ctr"/>
            <a:r>
              <a:rPr lang="es-CO" sz="2400" dirty="0"/>
              <a:t>Claramente se nota </a:t>
            </a:r>
            <a:r>
              <a:rPr lang="es-CO" sz="2400" dirty="0" smtClean="0"/>
              <a:t>aquí que </a:t>
            </a:r>
            <a:r>
              <a:rPr lang="es-CO" sz="2400" dirty="0"/>
              <a:t>la razón para perseguirlo, encarcelarlo y aún darle muerte, fue por predicar </a:t>
            </a:r>
            <a:r>
              <a:rPr lang="es-CO" sz="2400" dirty="0" smtClean="0"/>
              <a:t>la </a:t>
            </a:r>
            <a:r>
              <a:rPr lang="es-CO" sz="2400" dirty="0"/>
              <a:t>Palabra de Dios. Porque Juan </a:t>
            </a:r>
            <a:r>
              <a:rPr lang="es-CO" sz="2400" dirty="0" smtClean="0"/>
              <a:t>«obró fielmente con él, denunciando su unión inicua con Herodías, la </a:t>
            </a:r>
            <a:r>
              <a:rPr lang="es-CO" sz="2400" dirty="0"/>
              <a:t>esposa de Felipe su </a:t>
            </a:r>
            <a:r>
              <a:rPr lang="es-CO" sz="2400" dirty="0" smtClean="0"/>
              <a:t>hermano», </a:t>
            </a:r>
            <a:r>
              <a:rPr lang="es-CO" sz="2400" dirty="0"/>
              <a:t>lo cual era la violación del séptimo y décimo mandamientos de la ley de Dios. </a:t>
            </a:r>
          </a:p>
        </p:txBody>
      </p:sp>
    </p:spTree>
    <p:extLst>
      <p:ext uri="{BB962C8B-B14F-4D97-AF65-F5344CB8AC3E}">
        <p14:creationId xmlns:p14="http://schemas.microsoft.com/office/powerpoint/2010/main" val="251089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style.rotation</p:attrName>
                                        </p:attrNameLst>
                                      </p:cBhvr>
                                      <p:tavLst>
                                        <p:tav tm="0">
                                          <p:val>
                                            <p:fltVal val="90"/>
                                          </p:val>
                                        </p:tav>
                                        <p:tav tm="100000">
                                          <p:val>
                                            <p:fltVal val="0"/>
                                          </p:val>
                                        </p:tav>
                                      </p:tavLst>
                                    </p:anim>
                                    <p:animEffect transition="in" filter="fade">
                                      <p:cBhvr>
                                        <p:cTn id="17" dur="1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p:spPr>
        <p:txBody>
          <a:bodyPr>
            <a:normAutofit/>
          </a:bodyPr>
          <a:lstStyle/>
          <a:p>
            <a:pPr marL="0" indent="0" algn="ctr">
              <a:buNone/>
            </a:pPr>
            <a:endParaRPr lang="es-CO" sz="2800" dirty="0" smtClean="0"/>
          </a:p>
          <a:p>
            <a:pPr marL="0" indent="0" algn="ctr">
              <a:buNone/>
            </a:pPr>
            <a:r>
              <a:rPr lang="es-CO" sz="2800" dirty="0" smtClean="0"/>
              <a:t>Fue tal el rechazo que despertó el mensaje que Dios daba acerca del arrepentimiento por medio de Juan que «Parece </a:t>
            </a:r>
            <a:r>
              <a:rPr lang="es-CO" sz="2800" dirty="0"/>
              <a:t>que Juan no fue encarcelado sino hasta </a:t>
            </a:r>
            <a:r>
              <a:rPr lang="es-CO" sz="2800" dirty="0" smtClean="0"/>
              <a:t>varios </a:t>
            </a:r>
            <a:r>
              <a:rPr lang="es-CO" sz="2800" dirty="0"/>
              <a:t>meses, quizá un año o más, después del bautismo de Jesús (DTG 185; cf. p. 203), cerca de la pascua del año 29 d. C</a:t>
            </a:r>
            <a:r>
              <a:rPr lang="es-CO" sz="2800" dirty="0" smtClean="0"/>
              <a:t>.</a:t>
            </a:r>
          </a:p>
          <a:p>
            <a:pPr marL="0" indent="0" algn="ctr">
              <a:buNone/>
            </a:pPr>
            <a:r>
              <a:rPr lang="es-CO" sz="2800" dirty="0" smtClean="0"/>
              <a:t> </a:t>
            </a:r>
            <a:r>
              <a:rPr lang="es-CO" sz="2800" dirty="0"/>
              <a:t>Permaneció encarcelado hasta la primavera (marzo-mayo) del año 30, y fue decapitado unas pocas semanas antes de la pascua de ese año (DTG 327-328, </a:t>
            </a:r>
            <a:r>
              <a:rPr lang="es-CO" sz="2800" dirty="0" smtClean="0"/>
              <a:t>332)» </a:t>
            </a:r>
          </a:p>
          <a:p>
            <a:pPr marL="0" indent="0" algn="ctr">
              <a:buNone/>
            </a:pPr>
            <a:r>
              <a:rPr lang="es-CO" sz="2800" dirty="0" smtClean="0">
                <a:solidFill>
                  <a:srgbClr val="FF0000"/>
                </a:solidFill>
              </a:rPr>
              <a:t>Extraido del CBA sobre Luc.3:19.</a:t>
            </a:r>
            <a:endParaRPr lang="es-CO" sz="2800" dirty="0">
              <a:solidFill>
                <a:srgbClr val="FF0000"/>
              </a:solidFill>
            </a:endParaRPr>
          </a:p>
        </p:txBody>
      </p:sp>
    </p:spTree>
    <p:extLst>
      <p:ext uri="{BB962C8B-B14F-4D97-AF65-F5344CB8AC3E}">
        <p14:creationId xmlns:p14="http://schemas.microsoft.com/office/powerpoint/2010/main" val="286782252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lnSpcReduction="10000"/>
          </a:bodyPr>
          <a:lstStyle/>
          <a:p>
            <a:pPr marL="0" indent="0" algn="ctr">
              <a:buNone/>
            </a:pPr>
            <a:r>
              <a:rPr lang="es-CO" dirty="0"/>
              <a:t> Juan fue </a:t>
            </a:r>
            <a:r>
              <a:rPr lang="es-CO" sz="3600" dirty="0"/>
              <a:t>encarcelado</a:t>
            </a:r>
            <a:r>
              <a:rPr lang="es-CO" dirty="0"/>
              <a:t> a comienzos de la primavera el año 29, quizá en marzo o abril, después de un ministerio de unos </a:t>
            </a:r>
            <a:r>
              <a:rPr lang="es-CO" i="1" u="sng" dirty="0" smtClean="0"/>
              <a:t>DOS AÑOS</a:t>
            </a:r>
            <a:r>
              <a:rPr lang="es-CO" dirty="0" smtClean="0"/>
              <a:t>. </a:t>
            </a:r>
            <a:r>
              <a:rPr lang="es-CO" dirty="0"/>
              <a:t>F</a:t>
            </a:r>
            <a:r>
              <a:rPr lang="es-CO" dirty="0" smtClean="0"/>
              <a:t>ue </a:t>
            </a:r>
            <a:r>
              <a:rPr lang="es-CO" dirty="0"/>
              <a:t>detenido cuando estaba predicando </a:t>
            </a:r>
            <a:r>
              <a:rPr lang="es-CO" dirty="0" smtClean="0"/>
              <a:t>por orden de Dios en </a:t>
            </a:r>
            <a:r>
              <a:rPr lang="es-CO" dirty="0"/>
              <a:t>la parte oriental del </a:t>
            </a:r>
            <a:r>
              <a:rPr lang="es-CO" dirty="0" smtClean="0"/>
              <a:t>Jordán, </a:t>
            </a:r>
            <a:r>
              <a:rPr lang="es-CO" dirty="0"/>
              <a:t>es decir en </a:t>
            </a:r>
            <a:r>
              <a:rPr lang="es-CO" dirty="0" smtClean="0"/>
              <a:t>Perea. </a:t>
            </a:r>
            <a:r>
              <a:rPr lang="es-CO" dirty="0" smtClean="0">
                <a:solidFill>
                  <a:srgbClr val="FF0000"/>
                </a:solidFill>
              </a:rPr>
              <a:t>(Luc.3:1-3).</a:t>
            </a:r>
          </a:p>
          <a:p>
            <a:pPr marL="0" indent="0">
              <a:buNone/>
            </a:pPr>
            <a:endParaRPr lang="es-CO" dirty="0"/>
          </a:p>
          <a:p>
            <a:pPr marL="0" indent="0" algn="ctr">
              <a:buNone/>
            </a:pPr>
            <a:r>
              <a:rPr lang="es-CO" dirty="0"/>
              <a:t>Según Josefo </a:t>
            </a:r>
            <a:r>
              <a:rPr lang="es-CO" dirty="0">
                <a:solidFill>
                  <a:srgbClr val="FF0000"/>
                </a:solidFill>
              </a:rPr>
              <a:t>(Antigüedades xviii. 5. 2)</a:t>
            </a:r>
            <a:r>
              <a:rPr lang="es-CO" dirty="0"/>
              <a:t>, Juan fue encarcelado en la fortaleza de Machaeros, en Perea, al este del mar Muerto.  El lugar de Machaeros fue descubierto en 1807; </a:t>
            </a:r>
            <a:r>
              <a:rPr lang="es-CO" dirty="0" smtClean="0"/>
              <a:t>y aún </a:t>
            </a:r>
            <a:r>
              <a:rPr lang="es-CO" dirty="0"/>
              <a:t>pueden verse las ruinas de los calabozos.</a:t>
            </a:r>
          </a:p>
        </p:txBody>
      </p:sp>
    </p:spTree>
    <p:extLst>
      <p:ext uri="{BB962C8B-B14F-4D97-AF65-F5344CB8AC3E}">
        <p14:creationId xmlns:p14="http://schemas.microsoft.com/office/powerpoint/2010/main" val="2411719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2000"/>
                                        <p:tgtEl>
                                          <p:spTgt spid="3">
                                            <p:txEl>
                                              <p:pRg st="2" end="2"/>
                                            </p:txEl>
                                          </p:spTgt>
                                        </p:tgtEl>
                                      </p:cBhvr>
                                    </p:animEffect>
                                    <p:anim calcmode="lin" valueType="num">
                                      <p:cBhvr>
                                        <p:cTn id="15"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6672"/>
            <a:ext cx="4032448" cy="6048672"/>
          </a:xfrm>
        </p:spPr>
        <p:txBody>
          <a:bodyPr>
            <a:noAutofit/>
          </a:bodyPr>
          <a:lstStyle/>
          <a:p>
            <a:pPr marL="0" indent="0" algn="ctr">
              <a:buNone/>
            </a:pPr>
            <a:r>
              <a:rPr lang="es-CO" sz="2800" dirty="0" smtClean="0"/>
              <a:t>Fortaleza </a:t>
            </a:r>
            <a:r>
              <a:rPr lang="es-CO" sz="2800" dirty="0"/>
              <a:t>de Machaeros </a:t>
            </a:r>
            <a:r>
              <a:rPr lang="es-ES" sz="2800" dirty="0" smtClean="0"/>
              <a:t>es </a:t>
            </a:r>
            <a:r>
              <a:rPr lang="es-ES" sz="2800" dirty="0"/>
              <a:t>el nombre de una antigua fortaleza ubicada en la cumbre de una colina en la antigua </a:t>
            </a:r>
            <a:r>
              <a:rPr lang="es-ES" sz="2800" dirty="0">
                <a:hlinkClick r:id="rId2" action="ppaction://hlinkfile" tooltip="Perea (región)"/>
              </a:rPr>
              <a:t>Perea</a:t>
            </a:r>
            <a:r>
              <a:rPr lang="es-ES" sz="2800" dirty="0"/>
              <a:t>, en la actual </a:t>
            </a:r>
            <a:r>
              <a:rPr lang="es-ES" sz="2800" dirty="0">
                <a:hlinkClick r:id="rId3" action="ppaction://hlinkfile" tooltip="Jordania"/>
              </a:rPr>
              <a:t>Jordania</a:t>
            </a:r>
            <a:r>
              <a:rPr lang="es-ES" sz="2800" dirty="0"/>
              <a:t>. Se localiza en las montañas de </a:t>
            </a:r>
            <a:r>
              <a:rPr lang="es-ES" sz="2800" dirty="0">
                <a:hlinkClick r:id="rId4" action="ppaction://hlinkfile" tooltip="Moab"/>
              </a:rPr>
              <a:t>Moab</a:t>
            </a:r>
            <a:r>
              <a:rPr lang="es-ES" sz="2800" dirty="0"/>
              <a:t>, al este del </a:t>
            </a:r>
            <a:r>
              <a:rPr lang="es-ES" sz="2800" dirty="0">
                <a:hlinkClick r:id="rId5" action="ppaction://hlinkfile" tooltip="Mar Muerto"/>
              </a:rPr>
              <a:t>Mar Muerto</a:t>
            </a:r>
            <a:r>
              <a:rPr lang="es-ES" sz="2800" dirty="0"/>
              <a:t> y a unos 25 km al sudeste de la desembocadura del </a:t>
            </a:r>
            <a:r>
              <a:rPr lang="es-ES" sz="2800" dirty="0">
                <a:hlinkClick r:id="rId6" action="ppaction://hlinkfile" tooltip="Río Jordán"/>
              </a:rPr>
              <a:t>río Jordán</a:t>
            </a:r>
            <a:r>
              <a:rPr lang="es-ES" sz="2800" dirty="0"/>
              <a:t>. En ella tuvo lugar el encarcelamiento y la posterior ejecución de </a:t>
            </a:r>
            <a:r>
              <a:rPr lang="es-ES" sz="2800" dirty="0">
                <a:hlinkClick r:id="rId7" action="ppaction://hlinkfile" tooltip="Juan el Bautista"/>
              </a:rPr>
              <a:t>Juan el Bautista</a:t>
            </a:r>
            <a:r>
              <a:rPr lang="es-ES" sz="2800" dirty="0"/>
              <a:t>.</a:t>
            </a:r>
            <a:endParaRPr lang="es-CO" sz="2800" dirty="0"/>
          </a:p>
        </p:txBody>
      </p:sp>
      <p:pic>
        <p:nvPicPr>
          <p:cNvPr id="1028" name="Picture 4" descr="http://t0.gstatic.com/images?q=tbn:ANd9GcRTo_EoD4Pp4L6tc8hmNRjsOh0Q4neY69wYRb6MuARJRcLFzneNPw"/>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27984" y="1412776"/>
            <a:ext cx="4392488" cy="41193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90837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lnSpcReduction="10000"/>
          </a:bodyPr>
          <a:lstStyle/>
          <a:p>
            <a:pPr marL="0" indent="0" algn="ctr">
              <a:buNone/>
            </a:pPr>
            <a:endParaRPr lang="es-CO" dirty="0" smtClean="0"/>
          </a:p>
          <a:p>
            <a:pPr marL="0" indent="0" algn="ctr">
              <a:buNone/>
            </a:pPr>
            <a:endParaRPr lang="es-CO" dirty="0"/>
          </a:p>
          <a:p>
            <a:pPr marL="0" indent="0" algn="ctr">
              <a:buNone/>
            </a:pPr>
            <a:r>
              <a:rPr lang="es-CO" dirty="0" smtClean="0"/>
              <a:t>Es </a:t>
            </a:r>
            <a:r>
              <a:rPr lang="es-CO" dirty="0"/>
              <a:t>claro entonces que el segundo Elías que la </a:t>
            </a:r>
            <a:r>
              <a:rPr lang="es-CO" dirty="0" smtClean="0"/>
              <a:t>Biblia reconoce </a:t>
            </a:r>
            <a:r>
              <a:rPr lang="es-CO" dirty="0"/>
              <a:t>es Juan el Bautista y </a:t>
            </a:r>
            <a:r>
              <a:rPr lang="es-CO" dirty="0" smtClean="0"/>
              <a:t>que también </a:t>
            </a:r>
            <a:r>
              <a:rPr lang="es-CO" dirty="0"/>
              <a:t>el vino al pueblo de Dios y no al</a:t>
            </a:r>
            <a:br>
              <a:rPr lang="es-CO" dirty="0"/>
            </a:br>
            <a:r>
              <a:rPr lang="es-CO" dirty="0"/>
              <a:t>mundo gentil, </a:t>
            </a:r>
            <a:r>
              <a:rPr lang="es-CO" dirty="0" smtClean="0"/>
              <a:t>como también había sucedido con Elías tisbita. </a:t>
            </a:r>
          </a:p>
          <a:p>
            <a:pPr marL="0" indent="0" algn="ctr">
              <a:buNone/>
            </a:pPr>
            <a:endParaRPr lang="es-CO" dirty="0"/>
          </a:p>
          <a:p>
            <a:pPr marL="0" indent="0" algn="ctr">
              <a:buNone/>
            </a:pPr>
            <a:r>
              <a:rPr lang="es-CO" dirty="0" smtClean="0"/>
              <a:t>Vayamos </a:t>
            </a:r>
            <a:r>
              <a:rPr lang="es-CO" dirty="0"/>
              <a:t>ahora a conocer al tercer Elías.</a:t>
            </a:r>
          </a:p>
          <a:p>
            <a:pPr marL="0" indent="0">
              <a:buNone/>
            </a:pPr>
            <a:r>
              <a:rPr lang="es-CO" dirty="0"/>
              <a:t/>
            </a:r>
            <a:br>
              <a:rPr lang="es-CO" dirty="0"/>
            </a:br>
            <a:endParaRPr lang="es-CO" dirty="0"/>
          </a:p>
        </p:txBody>
      </p:sp>
    </p:spTree>
    <p:extLst>
      <p:ext uri="{BB962C8B-B14F-4D97-AF65-F5344CB8AC3E}">
        <p14:creationId xmlns:p14="http://schemas.microsoft.com/office/powerpoint/2010/main" val="3032831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TotalTime>
  <Words>2104</Words>
  <Application>Microsoft Office PowerPoint</Application>
  <PresentationFormat>Presentación en pantalla (4:3)</PresentationFormat>
  <Paragraphs>89</Paragraphs>
  <Slides>27</Slides>
  <Notes>0</Notes>
  <HiddenSlides>0</HiddenSlides>
  <MMClips>0</MMClips>
  <ScaleCrop>false</ScaleCrop>
  <HeadingPairs>
    <vt:vector size="4" baseType="variant">
      <vt:variant>
        <vt:lpstr>Tema</vt:lpstr>
      </vt:variant>
      <vt:variant>
        <vt:i4>1</vt:i4>
      </vt:variant>
      <vt:variant>
        <vt:lpstr>Títulos de diapositiva</vt:lpstr>
      </vt:variant>
      <vt:variant>
        <vt:i4>27</vt:i4>
      </vt:variant>
    </vt:vector>
  </HeadingPairs>
  <TitlesOfParts>
    <vt:vector size="28" baseType="lpstr">
      <vt:lpstr>Tema de Office</vt:lpstr>
      <vt:lpstr>  EL SEGUNDO ELIAS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poder del Evangelio se ve en la reconciliación.</vt:lpstr>
      <vt:lpstr>Presentación de PowerPoint</vt:lpstr>
      <vt:lpstr>Presentación de PowerPoint</vt:lpstr>
      <vt:lpstr>Presentación de PowerPoint</vt:lpstr>
      <vt:lpstr>Presentación de PowerPoint</vt:lpstr>
      <vt:lpstr>Presentación de PowerPoint</vt:lpstr>
      <vt:lpstr>A semejanza de Elías tisbita, ¿Por qué causa fue perseguido y encarcelado Juan?</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EL SEGUNDO ELIAS  </dc:title>
  <dc:creator>FAMILIA FIERRO CH</dc:creator>
  <cp:lastModifiedBy>FAMILIA FIERRO CH</cp:lastModifiedBy>
  <cp:revision>11</cp:revision>
  <dcterms:created xsi:type="dcterms:W3CDTF">2013-04-22T22:29:46Z</dcterms:created>
  <dcterms:modified xsi:type="dcterms:W3CDTF">2013-05-05T14:06:52Z</dcterms:modified>
</cp:coreProperties>
</file>